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6" r:id="rId2"/>
    <p:sldId id="302" r:id="rId3"/>
    <p:sldId id="307" r:id="rId4"/>
    <p:sldId id="309" r:id="rId5"/>
    <p:sldId id="278" r:id="rId6"/>
    <p:sldId id="277" r:id="rId7"/>
    <p:sldId id="266" r:id="rId8"/>
    <p:sldId id="313" r:id="rId9"/>
    <p:sldId id="297" r:id="rId10"/>
    <p:sldId id="270" r:id="rId11"/>
    <p:sldId id="267" r:id="rId12"/>
    <p:sldId id="276" r:id="rId13"/>
    <p:sldId id="274" r:id="rId14"/>
    <p:sldId id="296" r:id="rId15"/>
    <p:sldId id="289" r:id="rId16"/>
    <p:sldId id="290" r:id="rId17"/>
    <p:sldId id="291" r:id="rId18"/>
    <p:sldId id="294" r:id="rId19"/>
    <p:sldId id="303" r:id="rId20"/>
    <p:sldId id="299" r:id="rId21"/>
    <p:sldId id="292" r:id="rId22"/>
    <p:sldId id="306" r:id="rId23"/>
    <p:sldId id="293" r:id="rId24"/>
    <p:sldId id="305" r:id="rId25"/>
    <p:sldId id="312" r:id="rId26"/>
    <p:sldId id="300" r:id="rId27"/>
    <p:sldId id="311" r:id="rId28"/>
    <p:sldId id="301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B3E"/>
    <a:srgbClr val="DFFF11"/>
    <a:srgbClr val="E2FF1B"/>
    <a:srgbClr val="FC2821"/>
    <a:srgbClr val="2322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90" d="100"/>
          <a:sy n="90" d="100"/>
        </p:scale>
        <p:origin x="-720" y="-2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4317" y="4155141"/>
            <a:ext cx="10056283" cy="1013012"/>
          </a:xfrm>
        </p:spPr>
        <p:txBody>
          <a:bodyPr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4317" y="5230906"/>
            <a:ext cx="10056283" cy="1030942"/>
          </a:xfrm>
        </p:spPr>
        <p:txBody>
          <a:bodyPr/>
          <a:lstStyle>
            <a:lvl1pPr marL="0" indent="0" algn="ctr">
              <a:spcBef>
                <a:spcPct val="30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 eaLnBrk="1" latinLnBrk="0" hangingPunct="1"/>
            <a:fld id="{8C592886-E571-45D5-8B56-343DC94F8FA6}" type="slidenum">
              <a:rPr kumimoji="0" lang="en-US" smtClean="0"/>
              <a:t>‹#›</a:t>
            </a:fld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pic>
        <p:nvPicPr>
          <p:cNvPr id="7" name="Picture 6" descr="MoleculeTrac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2026" y="224679"/>
            <a:ext cx="7727951" cy="394337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320" y="3962400"/>
            <a:ext cx="10114280" cy="672353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35943" y="457201"/>
            <a:ext cx="3920116" cy="2940087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FontTx/>
              <a:buNone/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6320" y="4639235"/>
            <a:ext cx="10114280" cy="1371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59154" y="416859"/>
            <a:ext cx="2587812" cy="5607424"/>
          </a:xfrm>
        </p:spPr>
        <p:txBody>
          <a:bodyPr vert="eaVert" anchor="ctr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94317" y="414015"/>
            <a:ext cx="8193119" cy="5610268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4317" y="1219014"/>
            <a:ext cx="10056284" cy="19589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4317" y="3224214"/>
            <a:ext cx="10056284" cy="150018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400" b="1" kern="12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107577"/>
            <a:ext cx="10109201" cy="165398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283" y="1892301"/>
            <a:ext cx="48768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1684" y="1892301"/>
            <a:ext cx="48768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107577"/>
            <a:ext cx="10109201" cy="165398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283" y="1761566"/>
            <a:ext cx="48768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39283" y="2393576"/>
            <a:ext cx="48768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1684" y="1761566"/>
            <a:ext cx="48768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1684" y="2393576"/>
            <a:ext cx="48768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905" y="457201"/>
            <a:ext cx="4754880" cy="1371600"/>
          </a:xfrm>
        </p:spPr>
        <p:txBody>
          <a:bodyPr anchor="b">
            <a:normAutofit/>
          </a:bodyPr>
          <a:lstStyle>
            <a:lvl1pPr algn="ctr">
              <a:defRPr sz="3600" b="1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3191" y="457201"/>
            <a:ext cx="4754880" cy="5410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2173288" indent="-344488">
              <a:defRPr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9905" y="1828801"/>
            <a:ext cx="4754880" cy="36576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6320" y="457200"/>
            <a:ext cx="4754880" cy="1371600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022353" y="1676400"/>
            <a:ext cx="3967480" cy="2975610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36320" y="1828800"/>
            <a:ext cx="4754880" cy="3657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idOverlay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60000"/>
              <a:lumOff val="40000"/>
              <a:alpha val="10000"/>
            </a:schemeClr>
          </a:solid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284" y="107577"/>
            <a:ext cx="10109201" cy="16539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284" y="1882588"/>
            <a:ext cx="10109201" cy="3953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69083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D140825E-4A15-4D39-8176-1F07E904CB30}" type="datetimeFigureOut">
              <a:rPr lang="en-US" smtClean="0"/>
              <a:t>1/19/17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72141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88000" y="6356351"/>
            <a:ext cx="1016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93E4AAA4-6363-4581-962D-1ACCC2D600C5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328" y="5773935"/>
            <a:ext cx="1142999" cy="1123526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6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03225" indent="-403225" algn="l" defTabSz="914400" rtl="0" eaLnBrk="1" latinLnBrk="0" hangingPunct="1">
        <a:spcBef>
          <a:spcPts val="2000"/>
        </a:spcBef>
        <a:buFontTx/>
        <a:buBlip>
          <a:blip r:embed="rId16"/>
        </a:buBlip>
        <a:defRPr sz="24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1pPr>
      <a:lvl2pPr marL="806450" indent="-403225" algn="l" defTabSz="914400" rtl="0" eaLnBrk="1" latinLnBrk="0" hangingPunct="1">
        <a:spcBef>
          <a:spcPts val="600"/>
        </a:spcBef>
        <a:buFontTx/>
        <a:buBlip>
          <a:blip r:embed="rId16"/>
        </a:buBlip>
        <a:defRPr sz="22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2pPr>
      <a:lvl3pPr marL="11430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20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3pPr>
      <a:lvl4pPr marL="14922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4pPr>
      <a:lvl5pPr marL="18288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5pPr>
      <a:lvl6pPr marL="2173288" indent="-344488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6pPr>
      <a:lvl7pPr marL="2516188" indent="-344488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7pPr>
      <a:lvl8pPr marL="2860675" indent="-344488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8pPr>
      <a:lvl9pPr marL="3205163" indent="-344488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b="1" kern="1200" dirty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YFl2mCHdv24" TargetMode="External"/><Relationship Id="rId3" Type="http://schemas.openxmlformats.org/officeDocument/2006/relationships/hyperlink" Target="https://www.youtube.com/watch?v=k1WmnlWa4lo&amp;feature=youtu.be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microsoft.com/office/2007/relationships/hdphoto" Target="../media/hdphoto3.wdp"/><Relationship Id="rId5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99420" y="3750877"/>
            <a:ext cx="9501939" cy="952419"/>
          </a:xfrm>
        </p:spPr>
        <p:txBody>
          <a:bodyPr>
            <a:noAutofit/>
          </a:bodyPr>
          <a:lstStyle/>
          <a:p>
            <a:r>
              <a:rPr lang="en-US" sz="66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00FF"/>
                </a:solidFill>
                <a:latin typeface="Arial"/>
                <a:cs typeface="Arial"/>
              </a:rPr>
              <a:t>‘Dockerizing”  Splunk</a:t>
            </a:r>
            <a:endParaRPr lang="en-US" sz="6600" b="1" dirty="0">
              <a:ln w="22225">
                <a:solidFill>
                  <a:schemeClr val="accent2"/>
                </a:solidFill>
                <a:prstDash val="solid"/>
              </a:ln>
              <a:solidFill>
                <a:srgbClr val="0000FF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4209" y="0"/>
            <a:ext cx="7521568" cy="834562"/>
          </a:xfrm>
        </p:spPr>
        <p:txBody>
          <a:bodyPr/>
          <a:lstStyle/>
          <a:p>
            <a:r>
              <a:rPr lang="en-US" b="1" dirty="0">
                <a:solidFill>
                  <a:srgbClr val="008000"/>
                </a:solidFill>
              </a:rPr>
              <a:t>Docker Architecture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08469" y="1106159"/>
            <a:ext cx="5898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FF00"/>
                </a:solidFill>
              </a:rPr>
              <a:t>CLI</a:t>
            </a:r>
            <a:endParaRPr lang="en-US" sz="2400" b="1" dirty="0">
              <a:solidFill>
                <a:srgbClr val="FFFF00"/>
              </a:solidFill>
            </a:endParaRPr>
          </a:p>
        </p:txBody>
      </p:sp>
      <p:pic>
        <p:nvPicPr>
          <p:cNvPr id="8" name="Picture 7" descr="docker-architectur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6685" y="1518150"/>
            <a:ext cx="9625263" cy="50332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869793" y="1046988"/>
            <a:ext cx="22675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FF00"/>
                </a:solidFill>
              </a:rPr>
              <a:t>Docker daemon</a:t>
            </a:r>
            <a:endParaRPr lang="en-US" sz="2400" b="1" dirty="0">
              <a:solidFill>
                <a:srgbClr val="FFFF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943889" y="995694"/>
            <a:ext cx="17567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rgbClr val="FFFF00"/>
                </a:solidFill>
              </a:rPr>
              <a:t>Image Repo</a:t>
            </a:r>
            <a:endParaRPr lang="en-US" sz="24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574"/>
    </mc:Choice>
    <mc:Fallback xmlns="">
      <p:transition xmlns:p14="http://schemas.microsoft.com/office/powerpoint/2010/main" spd="slow" advTm="6557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6953" y="107577"/>
            <a:ext cx="10109201" cy="1653988"/>
          </a:xfrm>
        </p:spPr>
        <p:txBody>
          <a:bodyPr/>
          <a:lstStyle/>
          <a:p>
            <a:r>
              <a:rPr lang="en-US" b="1" dirty="0">
                <a:solidFill>
                  <a:srgbClr val="008000"/>
                </a:solidFill>
              </a:rPr>
              <a:t>Time to </a:t>
            </a:r>
            <a:r>
              <a:rPr lang="en-US" b="1" dirty="0" smtClean="0">
                <a:solidFill>
                  <a:srgbClr val="008000"/>
                </a:solidFill>
              </a:rPr>
              <a:t>Provision Hosts: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2436" y="1993549"/>
            <a:ext cx="7172976" cy="2619929"/>
          </a:xfrm>
        </p:spPr>
        <p:txBody>
          <a:bodyPr/>
          <a:lstStyle/>
          <a:p>
            <a:r>
              <a:rPr lang="en-US" sz="3200" b="1" dirty="0"/>
              <a:t>Bare metal: </a:t>
            </a:r>
            <a:r>
              <a:rPr lang="en-US" sz="3200" dirty="0" smtClean="0">
                <a:solidFill>
                  <a:srgbClr val="FFFF00"/>
                </a:solidFill>
              </a:rPr>
              <a:t>DAYS</a:t>
            </a:r>
            <a:endParaRPr lang="en-US" sz="3200" dirty="0">
              <a:solidFill>
                <a:srgbClr val="FFFF00"/>
              </a:solidFill>
            </a:endParaRPr>
          </a:p>
          <a:p>
            <a:r>
              <a:rPr lang="en-US" sz="3200" b="1" dirty="0"/>
              <a:t>Cloud VM: </a:t>
            </a:r>
            <a:r>
              <a:rPr lang="en-US" sz="3200" dirty="0" smtClean="0">
                <a:solidFill>
                  <a:srgbClr val="FFFF00"/>
                </a:solidFill>
              </a:rPr>
              <a:t>MINUTES</a:t>
            </a:r>
            <a:endParaRPr lang="en-US" sz="3200" dirty="0">
              <a:solidFill>
                <a:srgbClr val="FFFF00"/>
              </a:solidFill>
            </a:endParaRPr>
          </a:p>
          <a:p>
            <a:r>
              <a:rPr lang="en-US" sz="3200" b="1" dirty="0"/>
              <a:t>Container: </a:t>
            </a:r>
            <a:r>
              <a:rPr lang="en-US" sz="3200" dirty="0" smtClean="0">
                <a:solidFill>
                  <a:srgbClr val="FFFF00"/>
                </a:solidFill>
              </a:rPr>
              <a:t>SECONDS</a:t>
            </a:r>
          </a:p>
          <a:p>
            <a:pPr marL="0" indent="0">
              <a:buNone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676"/>
    </mc:Choice>
    <mc:Fallback xmlns="">
      <p:transition xmlns:p14="http://schemas.microsoft.com/office/powerpoint/2010/main" spd="slow" advTm="5667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107577"/>
            <a:ext cx="10109201" cy="1174072"/>
          </a:xfrm>
        </p:spPr>
        <p:txBody>
          <a:bodyPr/>
          <a:lstStyle/>
          <a:p>
            <a:r>
              <a:rPr lang="en-US" b="1" dirty="0">
                <a:solidFill>
                  <a:srgbClr val="008000"/>
                </a:solidFill>
              </a:rPr>
              <a:t>Docker </a:t>
            </a:r>
            <a:r>
              <a:rPr lang="en-US" b="1" dirty="0" smtClean="0">
                <a:solidFill>
                  <a:srgbClr val="008000"/>
                </a:solidFill>
              </a:rPr>
              <a:t>Tools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4005" y="1588632"/>
            <a:ext cx="10109201" cy="395343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Docker Compose</a:t>
            </a:r>
            <a:r>
              <a:rPr lang="en-US" dirty="0"/>
              <a:t>: create and manage multi-container architectures</a:t>
            </a:r>
          </a:p>
          <a:p>
            <a:r>
              <a:rPr lang="en-US" b="1" dirty="0">
                <a:solidFill>
                  <a:srgbClr val="FFFF00"/>
                </a:solidFill>
              </a:rPr>
              <a:t>Kitematic</a:t>
            </a:r>
            <a:r>
              <a:rPr lang="en-US" dirty="0"/>
              <a:t>: Simple application for managing Docker containers on Mac and Windows</a:t>
            </a:r>
          </a:p>
          <a:p>
            <a:r>
              <a:rPr lang="en-US" b="1" dirty="0">
                <a:solidFill>
                  <a:srgbClr val="FFFF00"/>
                </a:solidFill>
              </a:rPr>
              <a:t>Docker Swarm</a:t>
            </a:r>
            <a:r>
              <a:rPr lang="en-US" dirty="0"/>
              <a:t>: orchestrating tool to provision and schedule containers</a:t>
            </a:r>
          </a:p>
          <a:p>
            <a:r>
              <a:rPr lang="en-US" b="1" dirty="0">
                <a:solidFill>
                  <a:srgbClr val="FFFF00"/>
                </a:solidFill>
              </a:rPr>
              <a:t>Docker Machine</a:t>
            </a:r>
            <a:r>
              <a:rPr lang="en-US" dirty="0"/>
              <a:t>: provision hosts and install Docker on them</a:t>
            </a:r>
          </a:p>
          <a:p>
            <a:pPr lvl="0"/>
            <a:r>
              <a:rPr lang="en-US" b="1" dirty="0">
                <a:solidFill>
                  <a:srgbClr val="FFFF00"/>
                </a:solidFill>
              </a:rPr>
              <a:t>Virtual </a:t>
            </a:r>
            <a:r>
              <a:rPr lang="en-US" b="1" dirty="0" smtClean="0">
                <a:solidFill>
                  <a:srgbClr val="FFFF00"/>
                </a:solidFill>
              </a:rPr>
              <a:t>Box/Xhyve/Hyper-V</a:t>
            </a:r>
            <a:r>
              <a:rPr lang="en-US" dirty="0" smtClean="0">
                <a:solidFill>
                  <a:srgbClr val="FFFF00"/>
                </a:solidFill>
              </a:rPr>
              <a:t>: </a:t>
            </a:r>
            <a:r>
              <a:rPr lang="en-US" dirty="0"/>
              <a:t>Virtualization software to run Docker host for Mac and </a:t>
            </a:r>
            <a:r>
              <a:rPr lang="en-US" dirty="0" smtClean="0"/>
              <a:t>Windows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839"/>
    </mc:Choice>
    <mc:Fallback xmlns="">
      <p:transition xmlns:p14="http://schemas.microsoft.com/office/powerpoint/2010/main" spd="slow" advTm="11383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107577"/>
            <a:ext cx="10109201" cy="1209347"/>
          </a:xfrm>
        </p:spPr>
        <p:txBody>
          <a:bodyPr/>
          <a:lstStyle/>
          <a:p>
            <a:r>
              <a:rPr lang="en-US" b="1" dirty="0" smtClean="0">
                <a:solidFill>
                  <a:srgbClr val="008000"/>
                </a:solidFill>
              </a:rPr>
              <a:t>Dockerfile?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0599" y="1523413"/>
            <a:ext cx="10109201" cy="3953436"/>
          </a:xfrm>
        </p:spPr>
        <p:txBody>
          <a:bodyPr>
            <a:normAutofit/>
          </a:bodyPr>
          <a:lstStyle/>
          <a:p>
            <a:r>
              <a:rPr lang="en-US" sz="3200" dirty="0"/>
              <a:t> </a:t>
            </a:r>
            <a:r>
              <a:rPr lang="en-US" sz="3200" i="1" dirty="0" smtClean="0"/>
              <a:t>Dockerfile </a:t>
            </a:r>
            <a:r>
              <a:rPr lang="en-US" sz="3200" i="1" dirty="0"/>
              <a:t>is instructions to build Docker image</a:t>
            </a:r>
          </a:p>
          <a:p>
            <a:pPr lvl="1"/>
            <a:r>
              <a:rPr lang="en-US" sz="2800" dirty="0" smtClean="0"/>
              <a:t>How </a:t>
            </a:r>
            <a:r>
              <a:rPr lang="en-US" sz="2800" dirty="0"/>
              <a:t>to run commands</a:t>
            </a:r>
          </a:p>
          <a:p>
            <a:pPr lvl="1"/>
            <a:r>
              <a:rPr lang="en-US" sz="2800" dirty="0" smtClean="0"/>
              <a:t>Add </a:t>
            </a:r>
            <a:r>
              <a:rPr lang="en-US" sz="2800" dirty="0"/>
              <a:t>files or directories</a:t>
            </a:r>
          </a:p>
          <a:p>
            <a:pPr lvl="1"/>
            <a:r>
              <a:rPr lang="en-US" sz="2800" dirty="0" smtClean="0"/>
              <a:t>Create </a:t>
            </a:r>
            <a:r>
              <a:rPr lang="en-US" sz="2800" dirty="0"/>
              <a:t>environment variables</a:t>
            </a:r>
          </a:p>
          <a:p>
            <a:pPr lvl="1"/>
            <a:r>
              <a:rPr lang="en-US" sz="2800" dirty="0" smtClean="0"/>
              <a:t>What </a:t>
            </a:r>
            <a:r>
              <a:rPr lang="en-US" sz="2800" dirty="0"/>
              <a:t>process to run when launching container</a:t>
            </a:r>
          </a:p>
          <a:p>
            <a:r>
              <a:rPr lang="en-US" sz="3200" dirty="0"/>
              <a:t>Result from building Dockerfile is Docker </a:t>
            </a:r>
            <a:r>
              <a:rPr lang="en-US" sz="3200" dirty="0" smtClean="0"/>
              <a:t>image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188"/>
    </mc:Choice>
    <mc:Fallback xmlns="">
      <p:transition xmlns:p14="http://schemas.microsoft.com/office/powerpoint/2010/main" spd="slow" advTm="5418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0993" y="130258"/>
            <a:ext cx="10257766" cy="892982"/>
          </a:xfrm>
        </p:spPr>
        <p:txBody>
          <a:bodyPr/>
          <a:lstStyle/>
          <a:p>
            <a:pPr algn="l"/>
            <a:r>
              <a:rPr lang="en-US" i="1" dirty="0">
                <a:solidFill>
                  <a:srgbClr val="008000"/>
                </a:solidFill>
              </a:rPr>
              <a:t>Splunk n’ Box </a:t>
            </a:r>
            <a:r>
              <a:rPr lang="en-US" dirty="0" smtClean="0">
                <a:solidFill>
                  <a:srgbClr val="008000"/>
                </a:solidFill>
              </a:rPr>
              <a:t>P</a:t>
            </a:r>
            <a:r>
              <a:rPr lang="en-US" b="1" dirty="0" smtClean="0">
                <a:solidFill>
                  <a:srgbClr val="008000"/>
                </a:solidFill>
              </a:rPr>
              <a:t>ossible </a:t>
            </a:r>
            <a:r>
              <a:rPr lang="en-US" dirty="0">
                <a:solidFill>
                  <a:srgbClr val="008000"/>
                </a:solidFill>
              </a:rPr>
              <a:t>U</a:t>
            </a:r>
            <a:r>
              <a:rPr lang="en-US" b="1" dirty="0" smtClean="0">
                <a:solidFill>
                  <a:srgbClr val="008000"/>
                </a:solidFill>
              </a:rPr>
              <a:t>se </a:t>
            </a:r>
            <a:r>
              <a:rPr lang="en-US" dirty="0">
                <a:solidFill>
                  <a:srgbClr val="008000"/>
                </a:solidFill>
              </a:rPr>
              <a:t>C</a:t>
            </a:r>
            <a:r>
              <a:rPr lang="en-US" b="1" dirty="0" smtClean="0">
                <a:solidFill>
                  <a:srgbClr val="008000"/>
                </a:solidFill>
              </a:rPr>
              <a:t>ases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8367" y="1469547"/>
            <a:ext cx="10109201" cy="3953436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Classroom or Search Parties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Fully replicate production environment in your lab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Learn Clustering without learning docker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Test upgrades, new features or configurations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Test integration with 3</a:t>
            </a:r>
            <a:r>
              <a:rPr lang="en-US" sz="2800" baseline="30000" dirty="0" smtClean="0"/>
              <a:t>rd</a:t>
            </a:r>
            <a:r>
              <a:rPr lang="en-US" sz="2800" dirty="0" smtClean="0"/>
              <a:t> party (MySQL, Hadoop</a:t>
            </a:r>
            <a:r>
              <a:rPr lang="mr-IN" sz="2800" dirty="0" smtClean="0"/>
              <a:t>…</a:t>
            </a:r>
            <a:r>
              <a:rPr lang="en-US" sz="2800" dirty="0" smtClean="0"/>
              <a:t>.</a:t>
            </a:r>
            <a:r>
              <a:rPr lang="en-US" sz="2800" dirty="0" err="1" smtClean="0"/>
              <a:t>etc</a:t>
            </a:r>
            <a:r>
              <a:rPr lang="en-US" sz="2800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Test apps in distributed environments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Splunk certification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401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9160"/>
    </mc:Choice>
    <mc:Fallback xmlns="">
      <p:transition xmlns:p14="http://schemas.microsoft.com/office/powerpoint/2010/main" spd="slow" advTm="23916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62096" y="1012342"/>
            <a:ext cx="10313368" cy="5693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2800" b="1" i="1" dirty="0">
              <a:solidFill>
                <a:srgbClr val="008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Extensive error checking during startup &amp; while building containers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rgbClr val="FFFF00"/>
                </a:solidFill>
              </a:rPr>
              <a:t>Adaptive </a:t>
            </a:r>
            <a:r>
              <a:rPr lang="en-US" sz="2400" dirty="0">
                <a:solidFill>
                  <a:srgbClr val="FFFF00"/>
                </a:solidFill>
              </a:rPr>
              <a:t>load control during </a:t>
            </a:r>
            <a:r>
              <a:rPr lang="en-US" sz="2400" dirty="0" smtClean="0">
                <a:solidFill>
                  <a:srgbClr val="FFFF00"/>
                </a:solidFill>
              </a:rPr>
              <a:t>cluster</a:t>
            </a:r>
            <a:endParaRPr lang="en-US" sz="2400" dirty="0">
              <a:solidFill>
                <a:srgbClr val="FFFF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</a:rPr>
              <a:t>Built-in dynamic hostnames and IPs </a:t>
            </a:r>
            <a:r>
              <a:rPr lang="en-US" sz="2400" dirty="0" smtClean="0">
                <a:solidFill>
                  <a:srgbClr val="FFFFFF"/>
                </a:solidFill>
              </a:rPr>
              <a:t>allocation (DHCP like)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rgbClr val="FFFF00"/>
                </a:solidFill>
              </a:rPr>
              <a:t>IP aliases binding. No need to translate Splunk ports or </a:t>
            </a:r>
            <a:r>
              <a:rPr lang="en-US" sz="2400" dirty="0" err="1" smtClean="0">
                <a:solidFill>
                  <a:srgbClr val="FFFF00"/>
                </a:solidFill>
              </a:rPr>
              <a:t>Nginx</a:t>
            </a:r>
            <a:endParaRPr lang="en-US" sz="2400" dirty="0">
              <a:solidFill>
                <a:srgbClr val="FFFF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</a:rPr>
              <a:t>Automatically create &amp; configure large number of Splunk hosts very fast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FFFF00"/>
                </a:solidFill>
              </a:rPr>
              <a:t>Different levels of logging (show docker commands executed)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</a:rPr>
              <a:t>Fully configured multi &amp; single site cluster builds (including CM and </a:t>
            </a:r>
            <a:r>
              <a:rPr lang="en-US" sz="2400" dirty="0" smtClean="0">
                <a:solidFill>
                  <a:srgbClr val="FFFFFF"/>
                </a:solidFill>
              </a:rPr>
              <a:t>DEP)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rgbClr val="FFFF00"/>
                </a:solidFill>
              </a:rPr>
              <a:t>Optimize for performance</a:t>
            </a:r>
            <a:endParaRPr lang="en-US" sz="2400" dirty="0">
              <a:solidFill>
                <a:srgbClr val="FFFF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</a:rPr>
              <a:t>Manual and </a:t>
            </a:r>
            <a:r>
              <a:rPr lang="en-US" sz="2400" dirty="0" smtClean="0">
                <a:solidFill>
                  <a:srgbClr val="FFFFFF"/>
                </a:solidFill>
              </a:rPr>
              <a:t>Auto </a:t>
            </a:r>
            <a:r>
              <a:rPr lang="en-US" sz="2400" dirty="0">
                <a:solidFill>
                  <a:srgbClr val="FFFFFF"/>
                </a:solidFill>
              </a:rPr>
              <a:t>(standard configurations)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</a:rPr>
              <a:t>Modular design that can easily be converted to a higher-level language like Python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>
                <a:solidFill>
                  <a:srgbClr val="FFFFFF"/>
                </a:solidFill>
              </a:rPr>
              <a:t>Custom login screen (helpful for lab &amp; Search Parties </a:t>
            </a:r>
            <a:r>
              <a:rPr lang="en-US" sz="2400" dirty="0" smtClean="0">
                <a:solidFill>
                  <a:srgbClr val="FFFFFF"/>
                </a:solidFill>
              </a:rPr>
              <a:t>scenario)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Eliminate </a:t>
            </a:r>
            <a:r>
              <a:rPr lang="en-US" sz="2400" dirty="0">
                <a:solidFill>
                  <a:srgbClr val="FFFFFF"/>
                </a:solidFill>
              </a:rPr>
              <a:t>the need to learn docker (but you should)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>
                <a:solidFill>
                  <a:srgbClr val="FFFFFF"/>
                </a:solidFill>
              </a:rPr>
              <a:t>MacOS support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963204" y="0"/>
            <a:ext cx="10111316" cy="759550"/>
          </a:xfrm>
        </p:spPr>
        <p:txBody>
          <a:bodyPr>
            <a:noAutofit/>
          </a:bodyPr>
          <a:lstStyle/>
          <a:p>
            <a:r>
              <a:rPr lang="en-US" sz="6000" b="1" i="1" dirty="0" smtClean="0">
                <a:solidFill>
                  <a:srgbClr val="008000"/>
                </a:solidFill>
              </a:rPr>
              <a:t>Splunk n’ Box</a:t>
            </a:r>
            <a:r>
              <a:rPr lang="en-US" sz="6000" b="1" dirty="0" smtClean="0">
                <a:solidFill>
                  <a:srgbClr val="008000"/>
                </a:solidFill>
              </a:rPr>
              <a:t> </a:t>
            </a:r>
            <a:r>
              <a:rPr lang="en-US" sz="6000" dirty="0">
                <a:solidFill>
                  <a:srgbClr val="008000"/>
                </a:solidFill>
              </a:rPr>
              <a:t>F</a:t>
            </a:r>
            <a:r>
              <a:rPr lang="en-US" sz="6000" b="1" dirty="0" smtClean="0">
                <a:solidFill>
                  <a:srgbClr val="008000"/>
                </a:solidFill>
              </a:rPr>
              <a:t>eatures</a:t>
            </a:r>
            <a:endParaRPr lang="en-US" sz="6000" b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88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8882"/>
    </mc:Choice>
    <mc:Fallback xmlns="">
      <p:transition xmlns:p14="http://schemas.microsoft.com/office/powerpoint/2010/main" spd="slow" advTm="44888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1392" y="0"/>
            <a:ext cx="7427152" cy="759550"/>
          </a:xfrm>
        </p:spPr>
        <p:txBody>
          <a:bodyPr>
            <a:noAutofit/>
          </a:bodyPr>
          <a:lstStyle/>
          <a:p>
            <a:r>
              <a:rPr lang="en-US" sz="6000" b="1" dirty="0" smtClean="0">
                <a:solidFill>
                  <a:srgbClr val="008000"/>
                </a:solidFill>
              </a:rPr>
              <a:t>Configuring the script</a:t>
            </a:r>
            <a:endParaRPr lang="en-US" sz="6000" b="1" dirty="0">
              <a:solidFill>
                <a:srgbClr val="008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73755" y="1101224"/>
            <a:ext cx="10005231" cy="5355313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ETH_OSX</a:t>
            </a:r>
            <a:r>
              <a:rPr lang="en-US" dirty="0"/>
              <a:t>="lo0"                 </a:t>
            </a:r>
            <a:r>
              <a:rPr lang="en-US" dirty="0" smtClean="0"/>
              <a:t>     </a:t>
            </a:r>
            <a:r>
              <a:rPr lang="en-US" dirty="0"/>
              <a:t>#</a:t>
            </a:r>
            <a:r>
              <a:rPr lang="en-US" dirty="0">
                <a:solidFill>
                  <a:schemeClr val="tx1"/>
                </a:solidFill>
              </a:rPr>
              <a:t>default interface to use with </a:t>
            </a:r>
            <a:r>
              <a:rPr lang="en-US" dirty="0" smtClean="0">
                <a:solidFill>
                  <a:schemeClr val="tx1"/>
                </a:solidFill>
              </a:rPr>
              <a:t>OSX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rgbClr val="FFFF00"/>
                </a:solidFill>
              </a:rPr>
              <a:t>ETH_LINUX</a:t>
            </a:r>
            <a:r>
              <a:rPr lang="en-US" dirty="0"/>
              <a:t>="eno1"                #</a:t>
            </a:r>
            <a:r>
              <a:rPr lang="en-US" dirty="0">
                <a:solidFill>
                  <a:srgbClr val="FFFFFF"/>
                </a:solidFill>
              </a:rPr>
              <a:t>default interface to use with Linux</a:t>
            </a:r>
          </a:p>
          <a:p>
            <a:r>
              <a:rPr lang="en-US" dirty="0"/>
              <a:t>GREP_OSX="/</a:t>
            </a:r>
            <a:r>
              <a:rPr lang="en-US" dirty="0" err="1"/>
              <a:t>usr</a:t>
            </a:r>
            <a:r>
              <a:rPr lang="en-US" dirty="0"/>
              <a:t>/local/bin/</a:t>
            </a:r>
            <a:r>
              <a:rPr lang="en-US" dirty="0" err="1"/>
              <a:t>ggrep</a:t>
            </a:r>
            <a:r>
              <a:rPr lang="en-US" dirty="0"/>
              <a:t>"</a:t>
            </a:r>
          </a:p>
          <a:p>
            <a:r>
              <a:rPr lang="en-US" dirty="0"/>
              <a:t>GREP_LINUX="/bin/</a:t>
            </a:r>
            <a:r>
              <a:rPr lang="en-US" dirty="0" err="1"/>
              <a:t>grep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FF00"/>
                </a:solidFill>
              </a:rPr>
              <a:t>START_ALIAS_LINUX</a:t>
            </a:r>
            <a:r>
              <a:rPr lang="en-US" dirty="0"/>
              <a:t>="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192.168.1.100</a:t>
            </a:r>
            <a:r>
              <a:rPr lang="en-US" dirty="0"/>
              <a:t>";      END_ALIAS_LINUX="</a:t>
            </a:r>
            <a:r>
              <a:rPr lang="en-US" dirty="0">
                <a:solidFill>
                  <a:srgbClr val="008000"/>
                </a:solidFill>
              </a:rPr>
              <a:t>192.168.1.254</a:t>
            </a:r>
            <a:r>
              <a:rPr lang="en-US" dirty="0"/>
              <a:t>"</a:t>
            </a:r>
          </a:p>
          <a:p>
            <a:r>
              <a:rPr lang="en-US" dirty="0">
                <a:solidFill>
                  <a:srgbClr val="FFFF00"/>
                </a:solidFill>
              </a:rPr>
              <a:t>START_ALIAS_OS</a:t>
            </a:r>
            <a:r>
              <a:rPr lang="en-US" dirty="0"/>
              <a:t>X="</a:t>
            </a:r>
            <a:r>
              <a:rPr lang="en-US" dirty="0">
                <a:solidFill>
                  <a:srgbClr val="C4F078"/>
                </a:solidFill>
              </a:rPr>
              <a:t>10.0.0.100</a:t>
            </a:r>
            <a:r>
              <a:rPr lang="en-US" dirty="0"/>
              <a:t>";          </a:t>
            </a:r>
            <a:r>
              <a:rPr lang="en-US" dirty="0" smtClean="0"/>
              <a:t>     </a:t>
            </a:r>
            <a:r>
              <a:rPr lang="en-US" dirty="0"/>
              <a:t>END_ALIAS_OSX="10.0.0.254"</a:t>
            </a:r>
          </a:p>
          <a:p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DNSSERVER</a:t>
            </a:r>
            <a:r>
              <a:rPr lang="en-US" dirty="0"/>
              <a:t>="</a:t>
            </a:r>
            <a:r>
              <a:rPr lang="en-US" dirty="0" smtClean="0">
                <a:solidFill>
                  <a:srgbClr val="C4F078"/>
                </a:solidFill>
              </a:rPr>
              <a:t>192.168.1.100</a:t>
            </a:r>
            <a:r>
              <a:rPr lang="en-US" dirty="0" smtClean="0"/>
              <a:t>”</a:t>
            </a:r>
            <a:endParaRPr lang="en-US" dirty="0"/>
          </a:p>
          <a:p>
            <a:r>
              <a:rPr lang="en-US" dirty="0" smtClean="0">
                <a:solidFill>
                  <a:srgbClr val="FFFF00"/>
                </a:solidFill>
              </a:rPr>
              <a:t>LIC_FILES_DI</a:t>
            </a:r>
            <a:r>
              <a:rPr lang="en-US" dirty="0" smtClean="0"/>
              <a:t>R</a:t>
            </a:r>
            <a:r>
              <a:rPr lang="en-US" dirty="0"/>
              <a:t>="</a:t>
            </a:r>
            <a:r>
              <a:rPr lang="en-US" dirty="0" err="1" smtClean="0"/>
              <a:t>licenses_files</a:t>
            </a:r>
            <a:r>
              <a:rPr lang="en-US" dirty="0" smtClean="0"/>
              <a:t>”;	</a:t>
            </a:r>
            <a:r>
              <a:rPr lang="en-US" dirty="0" smtClean="0">
                <a:solidFill>
                  <a:srgbClr val="FFFF00"/>
                </a:solidFill>
              </a:rPr>
              <a:t>VOL_DIR</a:t>
            </a:r>
            <a:r>
              <a:rPr lang="en-US" dirty="0"/>
              <a:t>="docker-</a:t>
            </a:r>
            <a:r>
              <a:rPr lang="en-US" dirty="0" smtClean="0"/>
              <a:t>volumes”</a:t>
            </a:r>
          </a:p>
          <a:p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SPLUNK_IMAG</a:t>
            </a:r>
            <a:r>
              <a:rPr lang="en-US" dirty="0"/>
              <a:t>E="</a:t>
            </a:r>
            <a:r>
              <a:rPr lang="en-US" dirty="0" err="1"/>
              <a:t>mhassan</a:t>
            </a:r>
            <a:r>
              <a:rPr lang="en-US" dirty="0"/>
              <a:t>/</a:t>
            </a:r>
            <a:r>
              <a:rPr lang="en-US" dirty="0" smtClean="0"/>
              <a:t>splunk”</a:t>
            </a:r>
          </a:p>
          <a:p>
            <a:r>
              <a:rPr lang="en-US" dirty="0" smtClean="0">
                <a:solidFill>
                  <a:srgbClr val="FFFF00"/>
                </a:solidFill>
              </a:rPr>
              <a:t>RFACTOR</a:t>
            </a:r>
            <a:r>
              <a:rPr lang="en-US" dirty="0" smtClean="0"/>
              <a:t>="3”;</a:t>
            </a:r>
            <a:r>
              <a:rPr lang="en-US" dirty="0" smtClean="0">
                <a:solidFill>
                  <a:srgbClr val="FFFF00"/>
                </a:solidFill>
              </a:rPr>
              <a:t>  </a:t>
            </a:r>
            <a:r>
              <a:rPr lang="en-US" dirty="0" smtClean="0">
                <a:solidFill>
                  <a:srgbClr val="FFFF00"/>
                </a:solidFill>
              </a:rPr>
              <a:t>SFACTOR</a:t>
            </a:r>
            <a:r>
              <a:rPr lang="en-US" dirty="0"/>
              <a:t>="</a:t>
            </a:r>
            <a:r>
              <a:rPr lang="en-US" dirty="0" smtClean="0"/>
              <a:t>2”</a:t>
            </a:r>
          </a:p>
          <a:p>
            <a:endParaRPr lang="en-US" dirty="0" smtClean="0"/>
          </a:p>
          <a:p>
            <a:r>
              <a:rPr lang="en-US" dirty="0" smtClean="0"/>
              <a:t>STD_IDXC_COUNT</a:t>
            </a:r>
            <a:r>
              <a:rPr lang="en-US" dirty="0"/>
              <a:t>="3"      #default IDXC count</a:t>
            </a:r>
          </a:p>
          <a:p>
            <a:r>
              <a:rPr lang="en-US" dirty="0"/>
              <a:t>STD_SHC_COUNT="3"       #default SHC count</a:t>
            </a:r>
          </a:p>
          <a:p>
            <a:r>
              <a:rPr lang="en-US" dirty="0"/>
              <a:t>DEP_SHC_COUNT="</a:t>
            </a:r>
            <a:r>
              <a:rPr lang="en-US" dirty="0" smtClean="0"/>
              <a:t>1”</a:t>
            </a:r>
          </a:p>
          <a:p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DEFAULT_SITES_NAME</a:t>
            </a:r>
            <a:r>
              <a:rPr lang="en-US" dirty="0"/>
              <a:t>S="STL LON HKG"</a:t>
            </a:r>
          </a:p>
        </p:txBody>
      </p:sp>
    </p:spTree>
    <p:extLst>
      <p:ext uri="{BB962C8B-B14F-4D97-AF65-F5344CB8AC3E}">
        <p14:creationId xmlns:p14="http://schemas.microsoft.com/office/powerpoint/2010/main" val="266612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085"/>
    </mc:Choice>
    <mc:Fallback xmlns="">
      <p:transition xmlns:p14="http://schemas.microsoft.com/office/powerpoint/2010/main" spd="slow" advTm="17608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95819"/>
            <a:ext cx="10109201" cy="1021215"/>
          </a:xfrm>
        </p:spPr>
        <p:txBody>
          <a:bodyPr/>
          <a:lstStyle/>
          <a:p>
            <a:r>
              <a:rPr lang="en-US" b="1" dirty="0" smtClean="0">
                <a:solidFill>
                  <a:srgbClr val="008000"/>
                </a:solidFill>
              </a:rPr>
              <a:t>Host (container) naming rules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50683" y="1480894"/>
            <a:ext cx="948797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IDX : Indexer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SH  : Search Head</a:t>
            </a:r>
          </a:p>
          <a:p>
            <a:r>
              <a:rPr lang="en-US" sz="2400" dirty="0">
                <a:solidFill>
                  <a:srgbClr val="FFFFFF"/>
                </a:solidFill>
              </a:rPr>
              <a:t>DS  : Deployment Server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LM  : License Master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CM  : Cluster Master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DEP : Search Head Cluster Deployer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HF  : Heavy Forwarder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UF  : Universal Forwarder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DMC : Distributed </a:t>
            </a:r>
            <a:r>
              <a:rPr lang="en-US" sz="2400" dirty="0" smtClean="0">
                <a:solidFill>
                  <a:srgbClr val="FFFFFF"/>
                </a:solidFill>
              </a:rPr>
              <a:t>Management Console </a:t>
            </a:r>
            <a:r>
              <a:rPr lang="en-US" sz="1400" dirty="0" smtClean="0">
                <a:solidFill>
                  <a:srgbClr val="FFFFFF"/>
                </a:solidFill>
              </a:rPr>
              <a:t> </a:t>
            </a:r>
            <a:r>
              <a:rPr lang="en-US" sz="1400" dirty="0">
                <a:solidFill>
                  <a:srgbClr val="FFFFFF"/>
                </a:solidFill>
              </a:rPr>
              <a:t>( splunk 6.5 name changed to Monitoring Console)</a:t>
            </a:r>
          </a:p>
        </p:txBody>
      </p:sp>
    </p:spTree>
    <p:extLst>
      <p:ext uri="{BB962C8B-B14F-4D97-AF65-F5344CB8AC3E}">
        <p14:creationId xmlns:p14="http://schemas.microsoft.com/office/powerpoint/2010/main" val="94523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401"/>
    </mc:Choice>
    <mc:Fallback xmlns="">
      <p:transition xmlns:p14="http://schemas.microsoft.com/office/powerpoint/2010/main" spd="slow" advTm="13040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5585" y="-52923"/>
            <a:ext cx="5376687" cy="74400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MacOS</a:t>
            </a:r>
            <a:r>
              <a:rPr lang="en-US" b="1" dirty="0" smtClean="0">
                <a:solidFill>
                  <a:srgbClr val="008000"/>
                </a:solidFill>
              </a:rPr>
              <a:t> Notes: 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21728" y="640912"/>
            <a:ext cx="10254568" cy="62170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>
                <a:solidFill>
                  <a:srgbClr val="FFFF00"/>
                </a:solidFill>
              </a:rPr>
              <a:t>Default docker settings on MacOS  are limited</a:t>
            </a:r>
            <a:r>
              <a:rPr lang="en-US" sz="2800" b="1" dirty="0"/>
              <a:t> </a:t>
            </a:r>
          </a:p>
          <a:p>
            <a:pPr lvl="1"/>
            <a:r>
              <a:rPr lang="en-US" dirty="0" smtClean="0"/>
              <a:t>Please </a:t>
            </a:r>
            <a:r>
              <a:rPr lang="en-US" dirty="0"/>
              <a:t>change to take advantage of all available memory and CPU (under preferences)</a:t>
            </a:r>
            <a:r>
              <a:rPr lang="en-US" dirty="0" smtClean="0"/>
              <a:t>.</a:t>
            </a:r>
          </a:p>
          <a:p>
            <a:pPr marL="914400" lvl="1" indent="-457200">
              <a:buFont typeface="+mj-lt"/>
              <a:buAutoNum type="arabicPeriod"/>
            </a:pPr>
            <a:endParaRPr lang="en-US" sz="2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>
                <a:solidFill>
                  <a:srgbClr val="FFFF00"/>
                </a:solidFill>
              </a:rPr>
              <a:t>Performance </a:t>
            </a:r>
            <a:r>
              <a:rPr lang="en-US" sz="2800" b="1" dirty="0">
                <a:solidFill>
                  <a:srgbClr val="FFFF00"/>
                </a:solidFill>
              </a:rPr>
              <a:t>on </a:t>
            </a:r>
            <a:r>
              <a:rPr lang="en-US" sz="2800" b="1" dirty="0" smtClean="0">
                <a:solidFill>
                  <a:srgbClr val="FFFF00"/>
                </a:solidFill>
              </a:rPr>
              <a:t>MacOS </a:t>
            </a:r>
            <a:r>
              <a:rPr lang="en-US" sz="2800" b="1" dirty="0">
                <a:solidFill>
                  <a:srgbClr val="FFFF00"/>
                </a:solidFill>
              </a:rPr>
              <a:t>is noticeably less than </a:t>
            </a:r>
            <a:r>
              <a:rPr lang="en-US" sz="2800" b="1" dirty="0" smtClean="0">
                <a:solidFill>
                  <a:srgbClr val="FFFF00"/>
                </a:solidFill>
              </a:rPr>
              <a:t>Linux</a:t>
            </a:r>
            <a:r>
              <a:rPr lang="en-US" sz="2800" dirty="0" smtClean="0">
                <a:solidFill>
                  <a:srgbClr val="FFFF00"/>
                </a:solidFill>
              </a:rPr>
              <a:t> </a:t>
            </a:r>
            <a:r>
              <a:rPr lang="en-US" sz="2400" dirty="0" smtClean="0"/>
              <a:t>	</a:t>
            </a:r>
          </a:p>
          <a:p>
            <a:pPr lvl="1"/>
            <a:r>
              <a:rPr lang="en-US" dirty="0" smtClean="0"/>
              <a:t>So </a:t>
            </a:r>
            <a:r>
              <a:rPr lang="en-US" dirty="0"/>
              <a:t>be aware that you may not be able to bring up as many containers with similar hardware </a:t>
            </a:r>
            <a:r>
              <a:rPr lang="en-US" dirty="0" smtClean="0"/>
              <a:t>resources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b="1" dirty="0">
                <a:solidFill>
                  <a:srgbClr val="FFFF00"/>
                </a:solidFill>
              </a:rPr>
              <a:t>Hosts will not be reachable from outside your laptop</a:t>
            </a:r>
            <a:endParaRPr lang="en-US" sz="2800" dirty="0">
              <a:solidFill>
                <a:srgbClr val="FFFF00"/>
              </a:solidFill>
            </a:endParaRPr>
          </a:p>
          <a:p>
            <a:pPr lvl="1"/>
            <a:r>
              <a:rPr lang="en-US" dirty="0"/>
              <a:t>Containers will bind to local loopback interface IP aliases on docker-host (i.e., your laptop)</a:t>
            </a:r>
            <a:r>
              <a:rPr lang="en-US" dirty="0">
                <a:solidFill>
                  <a:srgbClr val="FFFF00"/>
                </a:solidFill>
              </a:rPr>
              <a:t>. </a:t>
            </a:r>
            <a:r>
              <a:rPr lang="en-US" dirty="0"/>
              <a:t>This is not the case in Linux runs.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sz="2800" b="1" dirty="0">
                <a:solidFill>
                  <a:srgbClr val="FFFF00"/>
                </a:solidFill>
              </a:rPr>
              <a:t>Do not run any local splunkd instances on the docker</a:t>
            </a:r>
            <a:r>
              <a:rPr lang="en-US" sz="2800" b="1" dirty="0" smtClean="0">
                <a:solidFill>
                  <a:srgbClr val="FFFF00"/>
                </a:solidFill>
              </a:rPr>
              <a:t>-host </a:t>
            </a:r>
          </a:p>
          <a:p>
            <a:pPr lvl="1"/>
            <a:r>
              <a:rPr lang="en-US" dirty="0" smtClean="0"/>
              <a:t>It </a:t>
            </a:r>
            <a:r>
              <a:rPr lang="en-US" dirty="0"/>
              <a:t>will prevent Docker containers from starting due to network interface binding conflict</a:t>
            </a:r>
            <a:r>
              <a:rPr lang="en-US" dirty="0" smtClean="0"/>
              <a:t>.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b="1" dirty="0">
                <a:solidFill>
                  <a:srgbClr val="FFFF00"/>
                </a:solidFill>
              </a:rPr>
              <a:t>Do not use older boot2docker stuff </a:t>
            </a:r>
          </a:p>
          <a:p>
            <a:pPr lvl="1"/>
            <a:r>
              <a:rPr lang="en-US" sz="1600" dirty="0"/>
              <a:t>If you Google OSX Docker install, you will see references to Oracle VirtualBox and boot2docker everywhere. Starting with Docker 1.12 Oracle VBOX is replaced with small new hypervisor called </a:t>
            </a:r>
            <a:r>
              <a:rPr lang="en-US" sz="1600" b="1" dirty="0"/>
              <a:t>xhyve.</a:t>
            </a:r>
            <a:r>
              <a:rPr lang="en-US" sz="1600" dirty="0"/>
              <a:t> Boot2docker is replaced with Moby (tiny Linux)</a:t>
            </a:r>
          </a:p>
          <a:p>
            <a:pPr marL="800100" lvl="1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02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013"/>
    </mc:Choice>
    <mc:Fallback xmlns="">
      <p:transition xmlns:p14="http://schemas.microsoft.com/office/powerpoint/2010/main" spd="slow" advTm="17101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48344" y="219273"/>
            <a:ext cx="3837595" cy="974182"/>
          </a:xfrm>
        </p:spPr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My LAB</a:t>
            </a:r>
            <a:endParaRPr lang="en-US" dirty="0">
              <a:solidFill>
                <a:srgbClr val="008000"/>
              </a:solidFill>
            </a:endParaRPr>
          </a:p>
        </p:txBody>
      </p:sp>
      <p:pic>
        <p:nvPicPr>
          <p:cNvPr id="5" name="Picture 4" descr="macbook_pro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70" y="3151212"/>
            <a:ext cx="2775319" cy="1787254"/>
          </a:xfrm>
          <a:prstGeom prst="rect">
            <a:avLst/>
          </a:prstGeom>
        </p:spPr>
      </p:pic>
      <p:pic>
        <p:nvPicPr>
          <p:cNvPr id="6" name="Picture 5" descr="nuc_skul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5979" y="3151212"/>
            <a:ext cx="3216234" cy="1728463"/>
          </a:xfrm>
          <a:prstGeom prst="rect">
            <a:avLst/>
          </a:prstGeom>
        </p:spPr>
      </p:pic>
      <p:pic>
        <p:nvPicPr>
          <p:cNvPr id="8" name="Picture 7" descr="netgear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8224" y="3151212"/>
            <a:ext cx="3609017" cy="1753163"/>
          </a:xfrm>
          <a:prstGeom prst="rect">
            <a:avLst/>
          </a:prstGeom>
        </p:spPr>
      </p:pic>
      <p:sp>
        <p:nvSpPr>
          <p:cNvPr id="9" name="Right Brace 8"/>
          <p:cNvSpPr/>
          <p:nvPr/>
        </p:nvSpPr>
        <p:spPr>
          <a:xfrm rot="16200000">
            <a:off x="7655692" y="-894134"/>
            <a:ext cx="711508" cy="7543800"/>
          </a:xfrm>
          <a:prstGeom prst="rightBrace">
            <a:avLst>
              <a:gd name="adj1" fmla="val 8333"/>
              <a:gd name="adj2" fmla="val 50656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609022" y="1987145"/>
            <a:ext cx="4424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SEACH PARTY/CLASSROOM (80 containers)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3912" y="2010203"/>
            <a:ext cx="3553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STAND ALONE LAB (25 containers)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796348" y="4985041"/>
            <a:ext cx="22931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$1000</a:t>
            </a:r>
          </a:p>
          <a:p>
            <a:r>
              <a:rPr lang="en-US" dirty="0" smtClean="0"/>
              <a:t>32G RAM, 1TB SSD</a:t>
            </a:r>
          </a:p>
          <a:p>
            <a:r>
              <a:rPr lang="en-US" dirty="0" smtClean="0"/>
              <a:t>Intel core i7</a:t>
            </a:r>
          </a:p>
          <a:p>
            <a:r>
              <a:rPr lang="en-US" dirty="0" smtClean="0"/>
              <a:t>Ubuntu 16.0.4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150806" y="4985041"/>
            <a:ext cx="22176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$300</a:t>
            </a:r>
          </a:p>
          <a:p>
            <a:r>
              <a:rPr lang="en-US" dirty="0" err="1" smtClean="0"/>
              <a:t>Netgear</a:t>
            </a:r>
            <a:r>
              <a:rPr lang="en-US" dirty="0" smtClean="0"/>
              <a:t> R800 router</a:t>
            </a:r>
          </a:p>
          <a:p>
            <a:r>
              <a:rPr lang="en-US" dirty="0" smtClean="0"/>
              <a:t>SSID:  </a:t>
            </a:r>
            <a:r>
              <a:rPr lang="en-US" dirty="0" err="1" smtClean="0"/>
              <a:t>splunk_n_box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104945" y="4985041"/>
            <a:ext cx="21577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$1200</a:t>
            </a:r>
          </a:p>
          <a:p>
            <a:r>
              <a:rPr lang="en-US" dirty="0" smtClean="0"/>
              <a:t>MacOS Sierra 10.12.2</a:t>
            </a:r>
          </a:p>
          <a:p>
            <a:r>
              <a:rPr lang="en-US" dirty="0" smtClean="0"/>
              <a:t>16G RAM</a:t>
            </a:r>
          </a:p>
          <a:p>
            <a:r>
              <a:rPr lang="en-US" dirty="0" smtClean="0"/>
              <a:t>Intel core i7</a:t>
            </a:r>
            <a:endParaRPr lang="en-US" dirty="0"/>
          </a:p>
        </p:txBody>
      </p:sp>
      <p:sp>
        <p:nvSpPr>
          <p:cNvPr id="17" name="Right Brace 16"/>
          <p:cNvSpPr/>
          <p:nvPr/>
        </p:nvSpPr>
        <p:spPr>
          <a:xfrm rot="16200000">
            <a:off x="1799060" y="1268978"/>
            <a:ext cx="711508" cy="3216662"/>
          </a:xfrm>
          <a:prstGeom prst="rightBrace">
            <a:avLst>
              <a:gd name="adj1" fmla="val 8333"/>
              <a:gd name="adj2" fmla="val 50656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458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006"/>
    </mc:Choice>
    <mc:Fallback xmlns="">
      <p:transition xmlns:p14="http://schemas.microsoft.com/office/powerpoint/2010/main" spd="slow" advTm="11400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62067" y="4285268"/>
            <a:ext cx="57246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/>
              <a:t>https://github.com/mhassan2/splunk-n-box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9361035" y="5012883"/>
            <a:ext cx="3045583" cy="1490483"/>
            <a:chOff x="6676761" y="3896264"/>
            <a:chExt cx="1857735" cy="838397"/>
          </a:xfrm>
        </p:grpSpPr>
        <p:sp>
          <p:nvSpPr>
            <p:cNvPr id="6" name="TextBox 2"/>
            <p:cNvSpPr txBox="1">
              <a:spLocks noChangeArrowheads="1"/>
            </p:cNvSpPr>
            <p:nvPr/>
          </p:nvSpPr>
          <p:spPr bwMode="auto">
            <a:xfrm>
              <a:off x="6677266" y="4359203"/>
              <a:ext cx="1857230" cy="3754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51426" tIns="25713" rIns="51426" bIns="25713">
              <a:spAutoFit/>
            </a:bodyPr>
            <a:lstStyle>
              <a:lvl1pPr eaLnBrk="0" hangingPunct="0">
                <a:defRPr sz="32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32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32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32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32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defTabSz="811213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defTabSz="811213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defTabSz="811213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defTabSz="811213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defTabSz="816199" eaLnBrk="1" hangingPunct="1"/>
              <a:r>
                <a:rPr lang="en-US" sz="2000" i="1" dirty="0">
                  <a:solidFill>
                    <a:prstClr val="white"/>
                  </a:solidFill>
                  <a:latin typeface="Calibri" charset="0"/>
                </a:rPr>
                <a:t>Mo Hassan</a:t>
              </a:r>
            </a:p>
            <a:p>
              <a:pPr defTabSz="816199" eaLnBrk="1" hangingPunct="1"/>
              <a:r>
                <a:rPr lang="en-US" sz="2000" i="1" dirty="0">
                  <a:solidFill>
                    <a:prstClr val="white"/>
                  </a:solidFill>
                  <a:latin typeface="Calibri" charset="0"/>
                </a:rPr>
                <a:t>Sales Engineer</a:t>
              </a:r>
            </a:p>
          </p:txBody>
        </p:sp>
        <p:pic>
          <p:nvPicPr>
            <p:cNvPr id="7" name="Picture 6" descr="mhassan_pic.jpg"/>
            <p:cNvPicPr>
              <a:picLocks noChangeAspect="1"/>
            </p:cNvPicPr>
            <p:nvPr/>
          </p:nvPicPr>
          <p:blipFill>
            <a:blip r:embed="rId2" cstate="print">
              <a:lum bright="20000" contrast="1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770409" y="3896264"/>
              <a:ext cx="412633" cy="4994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 w="38100" cap="flat" cmpd="sng" algn="ctr">
              <a:noFill/>
              <a:prstDash val="solid"/>
            </a:ln>
            <a:effectLst>
              <a:softEdge rad="63500"/>
            </a:effectLst>
          </p:spPr>
        </p:pic>
        <p:sp>
          <p:nvSpPr>
            <p:cNvPr id="8" name="Rectangle 7"/>
            <p:cNvSpPr/>
            <p:nvPr/>
          </p:nvSpPr>
          <p:spPr>
            <a:xfrm rot="16200000">
              <a:off x="6541239" y="4070795"/>
              <a:ext cx="415361" cy="144317"/>
            </a:xfrm>
            <a:prstGeom prst="rect">
              <a:avLst/>
            </a:prstGeom>
          </p:spPr>
          <p:txBody>
            <a:bodyPr wrap="none" lIns="51426" tIns="25713" rIns="51426" bIns="25713">
              <a:spAutoFit/>
            </a:bodyPr>
            <a:lstStyle/>
            <a:p>
              <a:r>
                <a:rPr lang="en-US" sz="1200" dirty="0">
                  <a:solidFill>
                    <a:prstClr val="white"/>
                  </a:solidFill>
                </a:rPr>
                <a:t>presenter</a:t>
              </a:r>
              <a:endParaRPr lang="en-US" sz="1600" dirty="0"/>
            </a:p>
          </p:txBody>
        </p:sp>
      </p:grpSp>
      <p:sp>
        <p:nvSpPr>
          <p:cNvPr id="9" name="Title 1"/>
          <p:cNvSpPr txBox="1">
            <a:spLocks/>
          </p:cNvSpPr>
          <p:nvPr/>
        </p:nvSpPr>
        <p:spPr>
          <a:xfrm>
            <a:off x="1070147" y="5973192"/>
            <a:ext cx="2634198" cy="7407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rial"/>
                <a:cs typeface="Arial"/>
              </a:rPr>
              <a:t>&gt; Splunk</a:t>
            </a:r>
            <a:endParaRPr lang="en-US" sz="320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  <a:latin typeface="Arial"/>
              <a:cs typeface="Arial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5023699" y="291056"/>
            <a:ext cx="2465778" cy="1896939"/>
            <a:chOff x="5206931" y="291056"/>
            <a:chExt cx="2465778" cy="1896939"/>
          </a:xfrm>
        </p:grpSpPr>
        <p:pic>
          <p:nvPicPr>
            <p:cNvPr id="10" name="Picture 9" descr="colored_container_shelving_unit_1600_clr_14565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6931" y="291056"/>
              <a:ext cx="2465778" cy="1896939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6759924" y="456687"/>
              <a:ext cx="5291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</a:rPr>
                <a:t>SH03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602669" y="456687"/>
              <a:ext cx="502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</a:rPr>
                <a:t>SH01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171511" y="456687"/>
              <a:ext cx="5291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</a:rPr>
                <a:t>SH02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66807" y="953062"/>
              <a:ext cx="52914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IDX03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609552" y="953062"/>
              <a:ext cx="502695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 smtClean="0">
                  <a:solidFill>
                    <a:srgbClr val="000000"/>
                  </a:solidFill>
                </a:rPr>
                <a:t>IDX01</a:t>
              </a:r>
              <a:endParaRPr lang="en-US" sz="1050" dirty="0">
                <a:solidFill>
                  <a:srgbClr val="000000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178394" y="953062"/>
              <a:ext cx="52914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chemeClr val="bg1"/>
                  </a:solidFill>
                </a:rPr>
                <a:t>IDX02</a:t>
              </a:r>
              <a:endParaRPr 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740350" y="1376416"/>
              <a:ext cx="5762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DEP01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583095" y="1376416"/>
              <a:ext cx="50269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CM01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151937" y="1376416"/>
              <a:ext cx="52914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smtClean="0">
                  <a:solidFill>
                    <a:srgbClr val="000000"/>
                  </a:solidFill>
                </a:rPr>
                <a:t>LM01</a:t>
              </a:r>
              <a:endParaRPr lang="en-US" sz="1200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2503143" y="2083599"/>
            <a:ext cx="7383752" cy="1602231"/>
            <a:chOff x="2219536" y="1935651"/>
            <a:chExt cx="7383752" cy="1602231"/>
          </a:xfrm>
        </p:grpSpPr>
        <p:sp>
          <p:nvSpPr>
            <p:cNvPr id="22" name="TextBox 21"/>
            <p:cNvSpPr txBox="1"/>
            <p:nvPr/>
          </p:nvSpPr>
          <p:spPr>
            <a:xfrm>
              <a:off x="3205987" y="3168550"/>
              <a:ext cx="4670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i="1" dirty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Splunk multi-site clusters in 20 </a:t>
              </a:r>
              <a:r>
                <a:rPr lang="en-US" b="1" i="1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minutes or less!</a:t>
              </a:r>
              <a:endParaRPr lang="en-US" i="1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219536" y="1935651"/>
              <a:ext cx="738375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600" b="1" dirty="0">
                  <a:solidFill>
                    <a:schemeClr val="accent2">
                      <a:lumMod val="75000"/>
                    </a:schemeClr>
                  </a:solidFill>
                </a:rPr>
                <a:t>Splunk </a:t>
              </a:r>
              <a:r>
                <a:rPr lang="en-US" sz="9600" b="1" dirty="0" smtClean="0">
                  <a:solidFill>
                    <a:schemeClr val="accent2">
                      <a:lumMod val="75000"/>
                    </a:schemeClr>
                  </a:solidFill>
                </a:rPr>
                <a:t>n’ Box</a:t>
              </a:r>
              <a:endParaRPr lang="en-US" sz="9600" dirty="0"/>
            </a:p>
          </p:txBody>
        </p:sp>
      </p:grpSp>
    </p:spTree>
    <p:extLst>
      <p:ext uri="{BB962C8B-B14F-4D97-AF65-F5344CB8AC3E}">
        <p14:creationId xmlns:p14="http://schemas.microsoft.com/office/powerpoint/2010/main" val="68271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58"/>
    </mc:Choice>
    <mc:Fallback xmlns="">
      <p:transition xmlns:p14="http://schemas.microsoft.com/office/powerpoint/2010/main" spd="slow" advTm="3345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107577"/>
            <a:ext cx="10109201" cy="880116"/>
          </a:xfrm>
        </p:spPr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Wi-Fi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SSID : Splunk-n-box</a:t>
            </a:r>
          </a:p>
          <a:p>
            <a:r>
              <a:rPr lang="en-US" sz="3200" b="1" dirty="0" smtClean="0"/>
              <a:t>IP range  192.168.1.100-???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892813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13" y="719737"/>
            <a:ext cx="11774532" cy="5954820"/>
          </a:xfrm>
          <a:prstGeom prst="rect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039284" y="1755"/>
            <a:ext cx="10109201" cy="574402"/>
          </a:xfrm>
        </p:spPr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Starting Checks</a:t>
            </a:r>
            <a:endParaRPr 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459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114"/>
    </mc:Choice>
    <mc:Fallback xmlns="">
      <p:transition xmlns:p14="http://schemas.microsoft.com/office/powerpoint/2010/main" spd="slow" advTm="17211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733524" y="-76271"/>
            <a:ext cx="10109201" cy="574402"/>
          </a:xfrm>
        </p:spPr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Main </a:t>
            </a:r>
            <a:r>
              <a:rPr lang="en-US" dirty="0" smtClean="0">
                <a:solidFill>
                  <a:srgbClr val="008000"/>
                </a:solidFill>
              </a:rPr>
              <a:t>Menu</a:t>
            </a:r>
            <a:endParaRPr lang="en-US" dirty="0">
              <a:solidFill>
                <a:srgbClr val="008000"/>
              </a:solidFill>
            </a:endParaRPr>
          </a:p>
        </p:txBody>
      </p:sp>
      <p:pic>
        <p:nvPicPr>
          <p:cNvPr id="2" name="Picture 1" descr="Screen Shot 2017-01-19 at 11.23.4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556" y="804334"/>
            <a:ext cx="11387666" cy="5940777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8" name="Rectangle 7"/>
          <p:cNvSpPr/>
          <p:nvPr/>
        </p:nvSpPr>
        <p:spPr>
          <a:xfrm>
            <a:off x="5381364" y="729654"/>
            <a:ext cx="6062747" cy="359175"/>
          </a:xfrm>
          <a:prstGeom prst="rect">
            <a:avLst/>
          </a:prstGeom>
          <a:solidFill>
            <a:schemeClr val="lt1">
              <a:alpha val="5000"/>
            </a:schemeClr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556034" y="1128890"/>
            <a:ext cx="1282862" cy="324556"/>
          </a:xfrm>
          <a:prstGeom prst="rect">
            <a:avLst/>
          </a:prstGeom>
          <a:solidFill>
            <a:srgbClr val="FF0000">
              <a:alpha val="5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03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410"/>
    </mc:Choice>
    <mc:Fallback xmlns="">
      <p:transition xmlns:p14="http://schemas.microsoft.com/office/powerpoint/2010/main" spd="slow" advTm="332410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733524" y="-18544"/>
            <a:ext cx="10109201" cy="574402"/>
          </a:xfrm>
        </p:spPr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Clustering </a:t>
            </a:r>
            <a:r>
              <a:rPr lang="en-US" dirty="0" smtClean="0">
                <a:solidFill>
                  <a:srgbClr val="008000"/>
                </a:solidFill>
              </a:rPr>
              <a:t>Menu</a:t>
            </a:r>
            <a:endParaRPr lang="en-US" dirty="0">
              <a:solidFill>
                <a:srgbClr val="008000"/>
              </a:solidFill>
            </a:endParaRPr>
          </a:p>
        </p:txBody>
      </p:sp>
      <p:pic>
        <p:nvPicPr>
          <p:cNvPr id="6" name="Picture 5" descr="Screen Shot 2017-01-19 at 11.13.41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67" y="921456"/>
            <a:ext cx="11857583" cy="5851878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9" name="Rectangle 8"/>
          <p:cNvSpPr/>
          <p:nvPr/>
        </p:nvSpPr>
        <p:spPr>
          <a:xfrm>
            <a:off x="143921" y="2441223"/>
            <a:ext cx="5387635" cy="465668"/>
          </a:xfrm>
          <a:prstGeom prst="rect">
            <a:avLst/>
          </a:prstGeom>
          <a:solidFill>
            <a:srgbClr val="FF0000">
              <a:alpha val="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26987" y="4301067"/>
            <a:ext cx="5387635" cy="465668"/>
          </a:xfrm>
          <a:prstGeom prst="rect">
            <a:avLst/>
          </a:prstGeom>
          <a:solidFill>
            <a:srgbClr val="FF0000">
              <a:alpha val="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98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046"/>
    </mc:Choice>
    <mc:Fallback xmlns="">
      <p:transition xmlns:p14="http://schemas.microsoft.com/office/powerpoint/2010/main" spd="slow" advTm="23104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7-01-12 at 2.01.4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11" y="691753"/>
            <a:ext cx="11636556" cy="5996913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33524" y="-76271"/>
            <a:ext cx="10109201" cy="574402"/>
          </a:xfrm>
        </p:spPr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Finished run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729989" y="5890004"/>
            <a:ext cx="2160680" cy="359175"/>
          </a:xfrm>
          <a:prstGeom prst="rect">
            <a:avLst/>
          </a:prstGeom>
          <a:solidFill>
            <a:schemeClr val="lt1">
              <a:alpha val="5000"/>
            </a:schemeClr>
          </a:solidFill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35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31"/>
    </mc:Choice>
    <mc:Fallback xmlns="">
      <p:transition xmlns:p14="http://schemas.microsoft.com/office/powerpoint/2010/main" spd="slow" advTm="3183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Real Performance </a:t>
            </a:r>
            <a:r>
              <a:rPr lang="en-US" dirty="0">
                <a:solidFill>
                  <a:srgbClr val="008000"/>
                </a:solidFill>
              </a:rPr>
              <a:t>N</a:t>
            </a:r>
            <a:r>
              <a:rPr lang="en-US" dirty="0" smtClean="0">
                <a:solidFill>
                  <a:srgbClr val="008000"/>
                </a:solidFill>
              </a:rPr>
              <a:t>umbers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9284" y="2659315"/>
            <a:ext cx="10109201" cy="3566825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FFFF00"/>
                </a:solidFill>
              </a:rPr>
              <a:t>Basic Splunk </a:t>
            </a:r>
            <a:r>
              <a:rPr lang="en-US" dirty="0" smtClean="0">
                <a:solidFill>
                  <a:srgbClr val="FFFF00"/>
                </a:solidFill>
              </a:rPr>
              <a:t>container: </a:t>
            </a:r>
            <a:r>
              <a:rPr lang="en-US" b="0" dirty="0"/>
              <a:t>(custom </a:t>
            </a:r>
            <a:r>
              <a:rPr lang="en-US" b="0" dirty="0" err="1"/>
              <a:t>web.conf</a:t>
            </a:r>
            <a:r>
              <a:rPr lang="en-US" b="0" dirty="0"/>
              <a:t>, pass changed , license file</a:t>
            </a:r>
            <a:r>
              <a:rPr lang="en-US" b="0" dirty="0" smtClean="0"/>
              <a:t>)</a:t>
            </a:r>
            <a:endParaRPr lang="en-US" dirty="0" smtClean="0"/>
          </a:p>
          <a:p>
            <a:pPr marL="403225" lvl="1" indent="0">
              <a:buNone/>
            </a:pPr>
            <a:r>
              <a:rPr lang="en-US" dirty="0" smtClean="0">
                <a:solidFill>
                  <a:srgbClr val="FC2821"/>
                </a:solidFill>
              </a:rPr>
              <a:t>	</a:t>
            </a:r>
            <a:r>
              <a:rPr lang="en-US" sz="2400" dirty="0" smtClean="0">
                <a:solidFill>
                  <a:srgbClr val="FC2821"/>
                </a:solidFill>
              </a:rPr>
              <a:t>2</a:t>
            </a:r>
            <a:r>
              <a:rPr lang="en-US" sz="2400" dirty="0" smtClean="0"/>
              <a:t> </a:t>
            </a:r>
            <a:r>
              <a:rPr lang="en-US" sz="2400" dirty="0"/>
              <a:t>splunk commands   </a:t>
            </a:r>
            <a:r>
              <a:rPr lang="en-US" sz="2400" dirty="0" smtClean="0">
                <a:solidFill>
                  <a:srgbClr val="3366FF"/>
                </a:solidFill>
              </a:rPr>
              <a:t>20  </a:t>
            </a:r>
            <a:r>
              <a:rPr lang="en-US" sz="2400" dirty="0" smtClean="0"/>
              <a:t>seconds</a:t>
            </a:r>
          </a:p>
          <a:p>
            <a:pPr marL="403225" lvl="1" indent="0">
              <a:buNone/>
            </a:pPr>
            <a:endParaRPr lang="en-US" dirty="0"/>
          </a:p>
          <a:p>
            <a:r>
              <a:rPr lang="en-US" dirty="0">
                <a:solidFill>
                  <a:srgbClr val="FFFF00"/>
                </a:solidFill>
              </a:rPr>
              <a:t>3-Site cluster: </a:t>
            </a:r>
            <a:r>
              <a:rPr lang="en-US" b="0" dirty="0"/>
              <a:t>each site (3-IDX, 3-SH, 3-DEP), 1-CM, 1-L</a:t>
            </a:r>
            <a:r>
              <a:rPr lang="en-US" dirty="0"/>
              <a:t>M </a:t>
            </a:r>
          </a:p>
          <a:p>
            <a:pPr marL="0" indent="0">
              <a:buNone/>
            </a:pPr>
            <a:r>
              <a:rPr lang="en-US" dirty="0">
                <a:solidFill>
                  <a:srgbClr val="FC2821"/>
                </a:solidFill>
              </a:rPr>
              <a:t>	224</a:t>
            </a:r>
            <a:r>
              <a:rPr lang="en-US" dirty="0"/>
              <a:t> splunk commands   </a:t>
            </a:r>
            <a:r>
              <a:rPr lang="en-US" dirty="0">
                <a:solidFill>
                  <a:srgbClr val="3366FF"/>
                </a:solidFill>
              </a:rPr>
              <a:t>18:10  </a:t>
            </a:r>
            <a:r>
              <a:rPr lang="en-US" dirty="0"/>
              <a:t>minutes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>
                <a:solidFill>
                  <a:srgbClr val="FFFF00"/>
                </a:solidFill>
              </a:rPr>
              <a:t>4-Site cluster</a:t>
            </a:r>
            <a:r>
              <a:rPr lang="en-US" b="0" dirty="0">
                <a:solidFill>
                  <a:srgbClr val="FFFF00"/>
                </a:solidFill>
              </a:rPr>
              <a:t>:</a:t>
            </a:r>
            <a:r>
              <a:rPr lang="en-US" b="0" dirty="0" smtClean="0">
                <a:solidFill>
                  <a:srgbClr val="FFFF00"/>
                </a:solidFill>
              </a:rPr>
              <a:t> </a:t>
            </a:r>
            <a:r>
              <a:rPr lang="en-US" b="0" dirty="0" smtClean="0"/>
              <a:t>each site (10-IDX, 5-SH, 4-DEP), 1-CM, 1-LM</a:t>
            </a: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C2821"/>
                </a:solidFill>
              </a:rPr>
              <a:t>	625</a:t>
            </a:r>
            <a:r>
              <a:rPr lang="en-US" dirty="0" smtClean="0"/>
              <a:t> splunk commands  </a:t>
            </a:r>
            <a:r>
              <a:rPr lang="en-US" dirty="0" smtClean="0">
                <a:solidFill>
                  <a:srgbClr val="3366FF"/>
                </a:solidFill>
              </a:rPr>
              <a:t>38:58 </a:t>
            </a:r>
            <a:r>
              <a:rPr lang="en-US" dirty="0" smtClean="0"/>
              <a:t>minutes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0442" y="1652085"/>
            <a:ext cx="57986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/>
              <a:t>Intel NUC Skull 32G/SSD/Intel core i7: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872959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107578"/>
            <a:ext cx="10109201" cy="585118"/>
          </a:xfrm>
        </p:spPr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Q/A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4118" y="768736"/>
            <a:ext cx="10109201" cy="5460708"/>
          </a:xfrm>
        </p:spPr>
        <p:txBody>
          <a:bodyPr>
            <a:noAutofit/>
          </a:bodyPr>
          <a:lstStyle/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Can you run different Splunk version?</a:t>
            </a:r>
          </a:p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Do I need valid Splunk licenses?</a:t>
            </a:r>
          </a:p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Where is vi, </a:t>
            </a:r>
            <a:r>
              <a:rPr lang="en-US" dirty="0" smtClean="0"/>
              <a:t>ifconfig, </a:t>
            </a:r>
            <a:r>
              <a:rPr lang="en-US" dirty="0" err="1" smtClean="0"/>
              <a:t>sshd</a:t>
            </a:r>
            <a:r>
              <a:rPr lang="en-US" dirty="0" smtClean="0"/>
              <a:t>? </a:t>
            </a:r>
            <a:r>
              <a:rPr lang="en-US" dirty="0" smtClean="0"/>
              <a:t>How do I login into the </a:t>
            </a:r>
            <a:r>
              <a:rPr lang="en-US" dirty="0" smtClean="0"/>
              <a:t>container </a:t>
            </a:r>
            <a:r>
              <a:rPr lang="en-US" sz="1800" dirty="0" smtClean="0"/>
              <a:t>(docker-</a:t>
            </a:r>
            <a:r>
              <a:rPr lang="en-US" sz="1800" dirty="0" err="1" smtClean="0"/>
              <a:t>ssh</a:t>
            </a:r>
            <a:r>
              <a:rPr lang="en-US" sz="1800" dirty="0" smtClean="0"/>
              <a:t>)?</a:t>
            </a:r>
            <a:endParaRPr lang="en-US" sz="1800" dirty="0" smtClean="0"/>
          </a:p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Can I run this script in production?</a:t>
            </a:r>
          </a:p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Is this script supported by Splunk?</a:t>
            </a:r>
          </a:p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Does it run on other Linux distribution beside Ubuntu or OSX?</a:t>
            </a:r>
          </a:p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Does it run on Windows?</a:t>
            </a:r>
          </a:p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Is the script using docker swarm?</a:t>
            </a:r>
          </a:p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Why there is a hypervisor used with MacOS/Windows?</a:t>
            </a:r>
          </a:p>
          <a:p>
            <a:pPr marL="457200" indent="-457200">
              <a:buFont typeface="Wingdings" charset="2"/>
              <a:buAutoNum type="arabicPlain"/>
            </a:pPr>
            <a:r>
              <a:rPr lang="en-US" dirty="0" smtClean="0"/>
              <a:t>Can I run this script inside a VM?</a:t>
            </a:r>
          </a:p>
          <a:p>
            <a:pPr marL="457200" indent="-457200">
              <a:buFont typeface="Wingdings" charset="2"/>
              <a:buAutoNum type="arabicPlain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914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649"/>
    </mc:Choice>
    <mc:Fallback xmlns="">
      <p:transition xmlns:p14="http://schemas.microsoft.com/office/powerpoint/2010/main" spd="slow" advTm="24164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6953" y="1648338"/>
            <a:ext cx="10109201" cy="3953436"/>
          </a:xfrm>
        </p:spPr>
        <p:txBody>
          <a:bodyPr/>
          <a:lstStyle/>
          <a:p>
            <a:r>
              <a:rPr lang="en-US" dirty="0" smtClean="0"/>
              <a:t>No need to learn docker</a:t>
            </a:r>
          </a:p>
          <a:p>
            <a:r>
              <a:rPr lang="en-US" dirty="0" smtClean="0"/>
              <a:t>Quick and easy way to learn clusters</a:t>
            </a:r>
          </a:p>
          <a:p>
            <a:r>
              <a:rPr lang="en-US" dirty="0" smtClean="0"/>
              <a:t>10-15 script installation time</a:t>
            </a:r>
          </a:p>
          <a:p>
            <a:r>
              <a:rPr lang="en-US" dirty="0" smtClean="0"/>
              <a:t>Learn </a:t>
            </a:r>
            <a:r>
              <a:rPr lang="en-US" dirty="0"/>
              <a:t>docker in 10 minutes video: </a:t>
            </a:r>
            <a:r>
              <a:rPr lang="en-US" dirty="0">
                <a:hlinkClick r:id="rId2"/>
              </a:rPr>
              <a:t>https://www.youtube.com/watch?v=YFl2mCHdv24</a:t>
            </a:r>
            <a:endParaRPr lang="en-US" dirty="0"/>
          </a:p>
          <a:p>
            <a:r>
              <a:rPr lang="en-US" dirty="0" smtClean="0"/>
              <a:t>Full </a:t>
            </a:r>
            <a:r>
              <a:rPr lang="en-US" dirty="0"/>
              <a:t>&amp;</a:t>
            </a:r>
            <a:r>
              <a:rPr lang="en-US" dirty="0" smtClean="0"/>
              <a:t> detailed Splunk n’ </a:t>
            </a:r>
            <a:r>
              <a:rPr lang="en-US" dirty="0"/>
              <a:t>Box </a:t>
            </a:r>
            <a:r>
              <a:rPr lang="en-US" dirty="0" smtClean="0"/>
              <a:t>video (</a:t>
            </a:r>
            <a:r>
              <a:rPr lang="en-US" dirty="0" err="1" smtClean="0"/>
              <a:t>google</a:t>
            </a:r>
            <a:r>
              <a:rPr lang="en-US" dirty="0" smtClean="0"/>
              <a:t> splunk n box):  </a:t>
            </a:r>
            <a:r>
              <a:rPr lang="en-US" dirty="0">
                <a:hlinkClick r:id="rId3"/>
              </a:rPr>
              <a:t>https://www.youtube.com/watch?v=k1WmnlWa4lo&amp;feature=</a:t>
            </a:r>
            <a:r>
              <a:rPr lang="en-US" dirty="0" smtClean="0">
                <a:hlinkClick r:id="rId3"/>
              </a:rPr>
              <a:t>youtu.be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039284" y="107577"/>
            <a:ext cx="10109201" cy="9827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008000"/>
                </a:solidFill>
              </a:rPr>
              <a:t>F</a:t>
            </a:r>
            <a:r>
              <a:rPr lang="en-US" dirty="0" smtClean="0">
                <a:solidFill>
                  <a:srgbClr val="008000"/>
                </a:solidFill>
              </a:rPr>
              <a:t>inal Thoughts</a:t>
            </a:r>
            <a:endParaRPr 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8478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8166" y="2141754"/>
            <a:ext cx="10109201" cy="1653988"/>
          </a:xfrm>
        </p:spPr>
        <p:txBody>
          <a:bodyPr/>
          <a:lstStyle/>
          <a:p>
            <a:r>
              <a:rPr lang="en-US" sz="13800" dirty="0" smtClean="0">
                <a:solidFill>
                  <a:srgbClr val="008000"/>
                </a:solidFill>
              </a:rPr>
              <a:t>DEMO</a:t>
            </a:r>
            <a:endParaRPr lang="en-US" sz="138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948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14"/>
    </mc:Choice>
    <mc:Fallback xmlns="">
      <p:transition xmlns:p14="http://schemas.microsoft.com/office/powerpoint/2010/main" spd="slow" advTm="5514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2292" y="1586693"/>
            <a:ext cx="10109201" cy="3953436"/>
          </a:xfrm>
        </p:spPr>
        <p:txBody>
          <a:bodyPr>
            <a:noAutofit/>
          </a:bodyPr>
          <a:lstStyle/>
          <a:p>
            <a:r>
              <a:rPr lang="en-US" sz="2800" dirty="0" smtClean="0"/>
              <a:t>I don</a:t>
            </a:r>
            <a:r>
              <a:rPr lang="mr-IN" sz="2800" dirty="0" smtClean="0"/>
              <a:t>’</a:t>
            </a:r>
            <a:r>
              <a:rPr lang="en-US" sz="2800" dirty="0" smtClean="0"/>
              <a:t>t have the </a:t>
            </a:r>
            <a:r>
              <a:rPr lang="en-US" sz="2800" dirty="0" smtClean="0">
                <a:solidFill>
                  <a:srgbClr val="FFFF00"/>
                </a:solidFill>
              </a:rPr>
              <a:t>time</a:t>
            </a:r>
            <a:r>
              <a:rPr lang="en-US" sz="2800" dirty="0" smtClean="0"/>
              <a:t> to build a test environment</a:t>
            </a:r>
          </a:p>
          <a:p>
            <a:r>
              <a:rPr lang="en-US" sz="2800" dirty="0" smtClean="0"/>
              <a:t>I don</a:t>
            </a:r>
            <a:r>
              <a:rPr lang="mr-IN" sz="2800" dirty="0" smtClean="0"/>
              <a:t>’</a:t>
            </a:r>
            <a:r>
              <a:rPr lang="en-US" sz="2800" dirty="0" smtClean="0"/>
              <a:t>t have the </a:t>
            </a:r>
            <a:r>
              <a:rPr lang="en-US" sz="2800" dirty="0" smtClean="0">
                <a:solidFill>
                  <a:srgbClr val="FFFF00"/>
                </a:solidFill>
              </a:rPr>
              <a:t>budget</a:t>
            </a:r>
            <a:r>
              <a:rPr lang="en-US" sz="2800" dirty="0" smtClean="0"/>
              <a:t> (most testing done on laptop)</a:t>
            </a:r>
          </a:p>
          <a:p>
            <a:r>
              <a:rPr lang="en-US" sz="2800" dirty="0" smtClean="0"/>
              <a:t>I just want to </a:t>
            </a:r>
            <a:r>
              <a:rPr lang="en-US" sz="2800" dirty="0" smtClean="0">
                <a:solidFill>
                  <a:srgbClr val="FFFF00"/>
                </a:solidFill>
              </a:rPr>
              <a:t>focus on Splunk </a:t>
            </a:r>
            <a:r>
              <a:rPr lang="en-US" sz="2800" dirty="0" smtClean="0"/>
              <a:t>and don</a:t>
            </a:r>
            <a:r>
              <a:rPr lang="mr-IN" sz="2800" dirty="0" smtClean="0"/>
              <a:t>’</a:t>
            </a:r>
            <a:r>
              <a:rPr lang="en-US" sz="2800" dirty="0" smtClean="0"/>
              <a:t>t want to learn docker/VM</a:t>
            </a:r>
          </a:p>
          <a:p>
            <a:r>
              <a:rPr lang="en-US" sz="2800" dirty="0" smtClean="0"/>
              <a:t>I need a training lab for my </a:t>
            </a:r>
            <a:r>
              <a:rPr lang="en-US" sz="2800" dirty="0" smtClean="0">
                <a:solidFill>
                  <a:srgbClr val="FFFF00"/>
                </a:solidFill>
              </a:rPr>
              <a:t>users education</a:t>
            </a:r>
          </a:p>
          <a:p>
            <a:r>
              <a:rPr lang="en-US" sz="2800" dirty="0" smtClean="0"/>
              <a:t>I have </a:t>
            </a:r>
            <a:r>
              <a:rPr lang="en-US" sz="2800" dirty="0" smtClean="0">
                <a:solidFill>
                  <a:srgbClr val="FFFF00"/>
                </a:solidFill>
              </a:rPr>
              <a:t>shared lab </a:t>
            </a:r>
            <a:r>
              <a:rPr lang="en-US" sz="2800" dirty="0" smtClean="0"/>
              <a:t>with other teams</a:t>
            </a:r>
          </a:p>
          <a:p>
            <a:r>
              <a:rPr lang="en-US" sz="2800" dirty="0" smtClean="0"/>
              <a:t>Cannot </a:t>
            </a:r>
            <a:r>
              <a:rPr lang="en-US" sz="2800" dirty="0" smtClean="0">
                <a:solidFill>
                  <a:srgbClr val="FFFF00"/>
                </a:solidFill>
              </a:rPr>
              <a:t>“truly”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rgbClr val="FFFF00"/>
                </a:solidFill>
              </a:rPr>
              <a:t>replicate my production</a:t>
            </a:r>
            <a:r>
              <a:rPr lang="en-US" sz="2800" dirty="0" smtClean="0"/>
              <a:t> environment in my lab</a:t>
            </a:r>
            <a:endParaRPr lang="en-US" sz="2800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39284" y="107577"/>
            <a:ext cx="10109201" cy="1396560"/>
          </a:xfrm>
        </p:spPr>
        <p:txBody>
          <a:bodyPr/>
          <a:lstStyle/>
          <a:p>
            <a:r>
              <a:rPr lang="en-US" dirty="0" smtClean="0">
                <a:solidFill>
                  <a:srgbClr val="008000"/>
                </a:solidFill>
              </a:rPr>
              <a:t>What are we solving?</a:t>
            </a:r>
            <a:endParaRPr lang="en-US" b="1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804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45"/>
    </mc:Choice>
    <mc:Fallback xmlns="">
      <p:transition xmlns:p14="http://schemas.microsoft.com/office/powerpoint/2010/main" spd="slow" advTm="5434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83606" y="132235"/>
            <a:ext cx="11148485" cy="1260941"/>
          </a:xfrm>
        </p:spPr>
        <p:txBody>
          <a:bodyPr/>
          <a:lstStyle/>
          <a:p>
            <a:r>
              <a:rPr lang="en-US" sz="4400" dirty="0" smtClean="0">
                <a:solidFill>
                  <a:srgbClr val="008000"/>
                </a:solidFill>
              </a:rPr>
              <a:t>Imagine what you can build in </a:t>
            </a:r>
            <a:r>
              <a:rPr lang="en-US" sz="4400" dirty="0" smtClean="0">
                <a:solidFill>
                  <a:srgbClr val="0000FF"/>
                </a:solidFill>
              </a:rPr>
              <a:t>20</a:t>
            </a:r>
            <a:r>
              <a:rPr lang="en-US" sz="4400" dirty="0" smtClean="0">
                <a:solidFill>
                  <a:srgbClr val="008000"/>
                </a:solidFill>
              </a:rPr>
              <a:t> minutes!</a:t>
            </a:r>
            <a:endParaRPr lang="en-US" sz="4400" b="1" dirty="0">
              <a:solidFill>
                <a:srgbClr val="008000"/>
              </a:solidFill>
            </a:endParaRPr>
          </a:p>
        </p:txBody>
      </p:sp>
      <p:pic>
        <p:nvPicPr>
          <p:cNvPr id="5" name="Picture 4" descr="SH_cluster_with_Indexer_Cluster.png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" y="1916604"/>
            <a:ext cx="4073183" cy="3396333"/>
          </a:xfrm>
          <a:prstGeom prst="rect">
            <a:avLst/>
          </a:prstGeom>
        </p:spPr>
      </p:pic>
      <p:pic>
        <p:nvPicPr>
          <p:cNvPr id="7" name="Picture 6" descr="SH_cluster_with_Indexer_Cluster.png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0991" y="1916604"/>
            <a:ext cx="4073183" cy="3396333"/>
          </a:xfrm>
          <a:prstGeom prst="rect">
            <a:avLst/>
          </a:prstGeom>
        </p:spPr>
      </p:pic>
      <p:pic>
        <p:nvPicPr>
          <p:cNvPr id="8" name="Picture 7" descr="SH_cluster_with_Indexer_Cluster.png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952" y="1916604"/>
            <a:ext cx="4073183" cy="33963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72630" y="1590440"/>
            <a:ext cx="811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</a:rPr>
              <a:t>SITE01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66014" y="1582564"/>
            <a:ext cx="844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</a:rPr>
              <a:t>SITE03</a:t>
            </a:r>
            <a:endParaRPr lang="en-US" b="1" dirty="0">
              <a:solidFill>
                <a:srgbClr val="FFFF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250630" y="1574687"/>
            <a:ext cx="846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</a:rPr>
              <a:t>SITE02</a:t>
            </a:r>
            <a:endParaRPr lang="en-US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147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107577"/>
            <a:ext cx="10109201" cy="1244622"/>
          </a:xfrm>
        </p:spPr>
        <p:txBody>
          <a:bodyPr/>
          <a:lstStyle/>
          <a:p>
            <a:r>
              <a:rPr lang="en-US" b="1" dirty="0" smtClean="0">
                <a:solidFill>
                  <a:srgbClr val="008000"/>
                </a:solidFill>
              </a:rPr>
              <a:t>Docker Quick Overview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5764" y="1576874"/>
            <a:ext cx="10109201" cy="3953436"/>
          </a:xfrm>
        </p:spPr>
        <p:txBody>
          <a:bodyPr>
            <a:normAutofit/>
          </a:bodyPr>
          <a:lstStyle/>
          <a:p>
            <a:r>
              <a:rPr lang="en-US" dirty="0" smtClean="0"/>
              <a:t>Began </a:t>
            </a:r>
            <a:r>
              <a:rPr lang="en-US" dirty="0"/>
              <a:t>as an open-source implementation of the deployment engine which </a:t>
            </a:r>
            <a:r>
              <a:rPr lang="en-US" dirty="0" smtClean="0"/>
              <a:t>powers dot Cloud</a:t>
            </a:r>
            <a:endParaRPr lang="en-US" dirty="0"/>
          </a:p>
          <a:p>
            <a:r>
              <a:rPr lang="en-US" dirty="0" smtClean="0"/>
              <a:t>A </a:t>
            </a:r>
            <a:r>
              <a:rPr lang="en-US" dirty="0"/>
              <a:t>platform for managing Linux </a:t>
            </a:r>
            <a:r>
              <a:rPr lang="en-US" dirty="0" smtClean="0"/>
              <a:t>Containers</a:t>
            </a:r>
            <a:endParaRPr lang="en-US" dirty="0"/>
          </a:p>
          <a:p>
            <a:r>
              <a:rPr lang="en-US" dirty="0" smtClean="0"/>
              <a:t>Rich set of API</a:t>
            </a:r>
            <a:endParaRPr lang="en-US" dirty="0"/>
          </a:p>
          <a:p>
            <a:r>
              <a:rPr lang="en-US" dirty="0" smtClean="0"/>
              <a:t>Small footprint and fast</a:t>
            </a:r>
            <a:endParaRPr lang="en-US" dirty="0"/>
          </a:p>
          <a:p>
            <a:r>
              <a:rPr lang="en-US" dirty="0" smtClean="0"/>
              <a:t>Very active user community</a:t>
            </a:r>
          </a:p>
          <a:p>
            <a:endParaRPr lang="en-US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111"/>
    </mc:Choice>
    <mc:Fallback xmlns="">
      <p:transition xmlns:p14="http://schemas.microsoft.com/office/powerpoint/2010/main" spd="slow" advTm="4811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4059" y="306168"/>
            <a:ext cx="10111316" cy="1044388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Linux Kernel Features </a:t>
            </a:r>
            <a:r>
              <a:rPr lang="en-US" b="1" i="1" dirty="0">
                <a:solidFill>
                  <a:srgbClr val="008000"/>
                </a:solidFill>
              </a:rPr>
              <a:t>used</a:t>
            </a:r>
            <a:r>
              <a:rPr lang="en-US" b="1" dirty="0">
                <a:solidFill>
                  <a:srgbClr val="008000"/>
                </a:solidFill>
              </a:rPr>
              <a:t> by Linux </a:t>
            </a:r>
            <a:r>
              <a:rPr lang="en-US" b="1" dirty="0" smtClean="0">
                <a:solidFill>
                  <a:srgbClr val="008000"/>
                </a:solidFill>
              </a:rPr>
              <a:t>Containers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sz="3400" dirty="0" smtClean="0"/>
              <a:t>Namespaces</a:t>
            </a:r>
            <a:endParaRPr lang="en-US" sz="3400" dirty="0"/>
          </a:p>
          <a:p>
            <a:pPr lvl="1"/>
            <a:r>
              <a:rPr lang="en-US" dirty="0"/>
              <a:t>(</a:t>
            </a:r>
            <a:r>
              <a:rPr lang="en-US" dirty="0" err="1"/>
              <a:t>mnt</a:t>
            </a:r>
            <a:r>
              <a:rPr lang="en-US" dirty="0"/>
              <a:t>, </a:t>
            </a:r>
            <a:r>
              <a:rPr lang="en-US" dirty="0" err="1"/>
              <a:t>pid</a:t>
            </a:r>
            <a:r>
              <a:rPr lang="en-US" dirty="0"/>
              <a:t>, net, </a:t>
            </a:r>
            <a:r>
              <a:rPr lang="en-US" dirty="0" err="1"/>
              <a:t>ipc</a:t>
            </a:r>
            <a:r>
              <a:rPr lang="en-US" dirty="0"/>
              <a:t>, </a:t>
            </a:r>
            <a:r>
              <a:rPr lang="en-US" dirty="0" err="1"/>
              <a:t>uts</a:t>
            </a:r>
            <a:r>
              <a:rPr lang="en-US" dirty="0"/>
              <a:t>/hostname, user ids)</a:t>
            </a:r>
          </a:p>
          <a:p>
            <a:r>
              <a:rPr lang="en-US" sz="3400" dirty="0" err="1" smtClean="0">
                <a:solidFill>
                  <a:srgbClr val="FFFF00"/>
                </a:solidFill>
              </a:rPr>
              <a:t>cgroups</a:t>
            </a:r>
            <a:endParaRPr lang="en-US" sz="3400" dirty="0">
              <a:solidFill>
                <a:srgbClr val="FFFF00"/>
              </a:solidFill>
            </a:endParaRPr>
          </a:p>
          <a:p>
            <a:pPr lvl="1"/>
            <a:r>
              <a:rPr lang="en-US" dirty="0"/>
              <a:t>(</a:t>
            </a:r>
            <a:r>
              <a:rPr lang="en-US" dirty="0" err="1"/>
              <a:t>cpu</a:t>
            </a:r>
            <a:r>
              <a:rPr lang="en-US" dirty="0"/>
              <a:t>, memory, disk, i/o - resource management)</a:t>
            </a:r>
          </a:p>
          <a:p>
            <a:r>
              <a:rPr lang="en-US" sz="3100" dirty="0" smtClean="0"/>
              <a:t> </a:t>
            </a:r>
            <a:r>
              <a:rPr lang="en-US" sz="3400" dirty="0" err="1"/>
              <a:t>AppArmor</a:t>
            </a:r>
            <a:r>
              <a:rPr lang="en-US" sz="3400" dirty="0"/>
              <a:t>, </a:t>
            </a:r>
            <a:r>
              <a:rPr lang="en-US" sz="3400" dirty="0" err="1"/>
              <a:t>SELinux</a:t>
            </a:r>
            <a:endParaRPr lang="en-US" sz="3400" dirty="0"/>
          </a:p>
          <a:p>
            <a:pPr lvl="1"/>
            <a:r>
              <a:rPr lang="en-US" dirty="0"/>
              <a:t>(security/access control)</a:t>
            </a:r>
          </a:p>
          <a:p>
            <a:r>
              <a:rPr lang="en-US" sz="3400" dirty="0" err="1" smtClean="0"/>
              <a:t>seccomp</a:t>
            </a:r>
            <a:endParaRPr lang="en-US" sz="3400" dirty="0"/>
          </a:p>
          <a:p>
            <a:pPr lvl="1"/>
            <a:r>
              <a:rPr lang="en-US" dirty="0"/>
              <a:t>(computation isolation)</a:t>
            </a:r>
          </a:p>
          <a:p>
            <a:r>
              <a:rPr lang="en-US" sz="3400" dirty="0" smtClean="0"/>
              <a:t> </a:t>
            </a:r>
            <a:r>
              <a:rPr lang="en-US" sz="3400" dirty="0" err="1"/>
              <a:t>chroot</a:t>
            </a:r>
            <a:endParaRPr lang="en-US" sz="3400" dirty="0"/>
          </a:p>
          <a:p>
            <a:pPr lvl="1"/>
            <a:r>
              <a:rPr lang="en-US" dirty="0"/>
              <a:t>(file system isolation)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653"/>
    </mc:Choice>
    <mc:Fallback xmlns="">
      <p:transition xmlns:p14="http://schemas.microsoft.com/office/powerpoint/2010/main" spd="slow" advTm="2865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8556" y="-110257"/>
            <a:ext cx="10018713" cy="874543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rgbClr val="008000"/>
                </a:solidFill>
              </a:rPr>
              <a:t>Why Docker?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4393" y="1007974"/>
            <a:ext cx="10018713" cy="4810897"/>
          </a:xfrm>
        </p:spPr>
        <p:txBody>
          <a:bodyPr>
            <a:noAutofit/>
          </a:bodyPr>
          <a:lstStyle/>
          <a:p>
            <a:r>
              <a:rPr lang="en-US" dirty="0"/>
              <a:t>Ship More Software Faster</a:t>
            </a:r>
          </a:p>
          <a:p>
            <a:r>
              <a:rPr lang="en-US" dirty="0"/>
              <a:t>Minimal overhead/resource usage</a:t>
            </a:r>
          </a:p>
          <a:p>
            <a:r>
              <a:rPr lang="en-US" dirty="0" smtClean="0"/>
              <a:t>Speed, simplicity and application portability</a:t>
            </a:r>
            <a:endParaRPr lang="en-US" dirty="0"/>
          </a:p>
          <a:p>
            <a:r>
              <a:rPr lang="en-US" dirty="0"/>
              <a:t>Easy to run your whole production stack locally</a:t>
            </a:r>
          </a:p>
          <a:p>
            <a:r>
              <a:rPr lang="en-US" dirty="0"/>
              <a:t>Simply share your application with </a:t>
            </a:r>
            <a:r>
              <a:rPr lang="en-US" dirty="0" smtClean="0"/>
              <a:t>others</a:t>
            </a:r>
          </a:p>
          <a:p>
            <a:r>
              <a:rPr lang="en-US" dirty="0"/>
              <a:t>Faster delivery of your applications</a:t>
            </a:r>
          </a:p>
          <a:p>
            <a:r>
              <a:rPr lang="en-US" dirty="0"/>
              <a:t>Deploying and scaling more </a:t>
            </a:r>
            <a:r>
              <a:rPr lang="en-US" dirty="0" smtClean="0"/>
              <a:t>easily</a:t>
            </a:r>
          </a:p>
          <a:p>
            <a:r>
              <a:rPr lang="en-US" dirty="0"/>
              <a:t>Fully Automated, Easy To Deploy, Quickly </a:t>
            </a:r>
            <a:r>
              <a:rPr lang="en-US" dirty="0" smtClean="0"/>
              <a:t>Scale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747"/>
    </mc:Choice>
    <mc:Fallback xmlns="">
      <p:transition xmlns:p14="http://schemas.microsoft.com/office/powerpoint/2010/main" spd="slow" advTm="8674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065" y="238144"/>
            <a:ext cx="9588163" cy="1165661"/>
          </a:xfrm>
        </p:spPr>
        <p:txBody>
          <a:bodyPr/>
          <a:lstStyle/>
          <a:p>
            <a:r>
              <a:rPr lang="en-US" dirty="0">
                <a:solidFill>
                  <a:srgbClr val="008000"/>
                </a:solidFill>
              </a:rPr>
              <a:t>VM vs. Container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435429" y="1128888"/>
            <a:ext cx="11756571" cy="6293555"/>
            <a:chOff x="215900" y="0"/>
            <a:chExt cx="11756571" cy="6858000"/>
          </a:xfrm>
        </p:grpSpPr>
        <p:pic>
          <p:nvPicPr>
            <p:cNvPr id="5" name="Picture 4" descr="Docker-Infrastructure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5900" y="0"/>
              <a:ext cx="11756571" cy="6858000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2046899" y="5586842"/>
              <a:ext cx="3144334" cy="584776"/>
            </a:xfrm>
            <a:prstGeom prst="rect">
              <a:avLst/>
            </a:prstGeom>
            <a:solidFill>
              <a:srgbClr val="313B3E"/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1" dirty="0">
                  <a:ln>
                    <a:solidFill>
                      <a:schemeClr val="accent2"/>
                    </a:solidFill>
                  </a:ln>
                  <a:solidFill>
                    <a:schemeClr val="accent2"/>
                  </a:solidFill>
                  <a:latin typeface="Helvetica Neue"/>
                </a:rPr>
                <a:t> </a:t>
              </a:r>
              <a:r>
                <a:rPr lang="en-US" sz="3200" dirty="0" smtClean="0">
                  <a:ln>
                    <a:solidFill>
                      <a:schemeClr val="accent2"/>
                    </a:solidFill>
                  </a:ln>
                  <a:solidFill>
                    <a:schemeClr val="accent2"/>
                  </a:solidFill>
                  <a:latin typeface="Helvetica Neue"/>
                </a:rPr>
                <a:t>Virtual Machine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7032942" y="5603623"/>
              <a:ext cx="3144334" cy="584776"/>
            </a:xfrm>
            <a:prstGeom prst="rect">
              <a:avLst/>
            </a:prstGeom>
            <a:solidFill>
              <a:srgbClr val="313B3E"/>
            </a:solidFill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b="1" dirty="0">
                  <a:ln>
                    <a:solidFill>
                      <a:schemeClr val="accent2"/>
                    </a:solidFill>
                  </a:ln>
                  <a:solidFill>
                    <a:schemeClr val="accent2"/>
                  </a:solidFill>
                  <a:latin typeface="Helvetica Neue"/>
                </a:rPr>
                <a:t> </a:t>
              </a:r>
              <a:r>
                <a:rPr lang="en-US" sz="3200" dirty="0" smtClean="0">
                  <a:ln>
                    <a:solidFill>
                      <a:schemeClr val="accent2"/>
                    </a:solidFill>
                  </a:ln>
                  <a:solidFill>
                    <a:schemeClr val="accent2"/>
                  </a:solidFill>
                  <a:latin typeface="Helvetica Neue"/>
                </a:rPr>
                <a:t>Container</a:t>
              </a:r>
            </a:p>
          </p:txBody>
        </p:sp>
        <p:sp>
          <p:nvSpPr>
            <p:cNvPr id="8" name="Striped Right Arrow 7"/>
            <p:cNvSpPr/>
            <p:nvPr/>
          </p:nvSpPr>
          <p:spPr>
            <a:xfrm>
              <a:off x="1145800" y="3438515"/>
              <a:ext cx="664316" cy="357203"/>
            </a:xfrm>
            <a:prstGeom prst="stripedRightArrow">
              <a:avLst/>
            </a:prstGeom>
            <a:solidFill>
              <a:srgbClr val="FFFFFF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11124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Where is Docker in this spectrum?</a:t>
            </a:r>
            <a:endParaRPr lang="en-US" b="1" dirty="0">
              <a:solidFill>
                <a:srgbClr val="008000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2681240" y="3304071"/>
            <a:ext cx="5444800" cy="47034"/>
          </a:xfrm>
          <a:prstGeom prst="line">
            <a:avLst/>
          </a:prstGeom>
          <a:ln>
            <a:prstDash val="dash"/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2" name="Picture 11" descr="large_v-tra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419" y="2629715"/>
            <a:ext cx="1773961" cy="1582677"/>
          </a:xfrm>
          <a:prstGeom prst="rect">
            <a:avLst/>
          </a:prstGeom>
        </p:spPr>
      </p:pic>
      <p:pic>
        <p:nvPicPr>
          <p:cNvPr id="13" name="Picture 12" descr="virtualizati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86" y="2751429"/>
            <a:ext cx="1716706" cy="1716706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8413294" y="2716156"/>
            <a:ext cx="1719889" cy="1646155"/>
            <a:chOff x="2584204" y="3456467"/>
            <a:chExt cx="4165937" cy="4165937"/>
          </a:xfrm>
        </p:grpSpPr>
        <p:pic>
          <p:nvPicPr>
            <p:cNvPr id="15" name="Picture 14" descr="virtualizatio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84204" y="3456467"/>
              <a:ext cx="4165937" cy="4165937"/>
            </a:xfrm>
            <a:prstGeom prst="rect">
              <a:avLst/>
            </a:prstGeom>
          </p:spPr>
        </p:pic>
        <p:sp>
          <p:nvSpPr>
            <p:cNvPr id="16" name="Rectangle 15"/>
            <p:cNvSpPr/>
            <p:nvPr/>
          </p:nvSpPr>
          <p:spPr>
            <a:xfrm>
              <a:off x="3222192" y="3856706"/>
              <a:ext cx="2375485" cy="1916595"/>
            </a:xfrm>
            <a:prstGeom prst="rect">
              <a:avLst/>
            </a:prstGeom>
            <a:solidFill>
              <a:srgbClr val="23224B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45153" y="4549775"/>
            <a:ext cx="23498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Splunk in VM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254922" y="4474088"/>
            <a:ext cx="2700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Splunk Native </a:t>
            </a:r>
            <a:endParaRPr lang="en-US" sz="2800" b="1" dirty="0">
              <a:solidFill>
                <a:srgbClr val="FFFF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02211" y="4011781"/>
            <a:ext cx="2836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FFFF00"/>
                </a:solidFill>
              </a:rPr>
              <a:t>Splunk in Docker</a:t>
            </a:r>
            <a:endParaRPr lang="en-US" sz="28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2811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866"/>
    </mc:Choice>
    <mc:Fallback xmlns="">
      <p:transition xmlns:p14="http://schemas.microsoft.com/office/powerpoint/2010/main" spd="slow" advTm="4286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bit">
  <a:themeElements>
    <a:clrScheme name="Orbit">
      <a:dk1>
        <a:srgbClr val="000000"/>
      </a:dk1>
      <a:lt1>
        <a:srgbClr val="FFFFFF"/>
      </a:lt1>
      <a:dk2>
        <a:srgbClr val="7C9BA5"/>
      </a:dk2>
      <a:lt2>
        <a:srgbClr val="C1D0CA"/>
      </a:lt2>
      <a:accent1>
        <a:srgbClr val="F2D908"/>
      </a:accent1>
      <a:accent2>
        <a:srgbClr val="9DE61E"/>
      </a:accent2>
      <a:accent3>
        <a:srgbClr val="0D8BE6"/>
      </a:accent3>
      <a:accent4>
        <a:srgbClr val="C61B1B"/>
      </a:accent4>
      <a:accent5>
        <a:srgbClr val="E26F08"/>
      </a:accent5>
      <a:accent6>
        <a:srgbClr val="8D35D1"/>
      </a:accent6>
      <a:hlink>
        <a:srgbClr val="ECBF0B"/>
      </a:hlink>
      <a:folHlink>
        <a:srgbClr val="F4E5A8"/>
      </a:folHlink>
    </a:clrScheme>
    <a:fontScheme name="Orbit">
      <a:majorFont>
        <a:latin typeface="Candara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Candara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Orbit">
      <a:fillStyleLst>
        <a:solidFill>
          <a:schemeClr val="phClr"/>
        </a:solidFill>
        <a:solidFill>
          <a:schemeClr val="phClr">
            <a:shade val="80000"/>
          </a:schemeClr>
        </a:solidFill>
        <a:gradFill rotWithShape="1">
          <a:gsLst>
            <a:gs pos="0">
              <a:schemeClr val="phClr">
                <a:shade val="30000"/>
                <a:satMod val="100000"/>
              </a:schemeClr>
            </a:gs>
            <a:gs pos="80000">
              <a:schemeClr val="phClr">
                <a:shade val="90000"/>
                <a:satMod val="100000"/>
              </a:schemeClr>
            </a:gs>
            <a:gs pos="100000">
              <a:schemeClr val="phClr">
                <a:tint val="9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762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228600" dist="38100" dir="5400000" sx="104000" sy="104000" algn="ctr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317500" dist="381000" dir="5400000" sx="90000" sy="2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etal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000"/>
                <a:lumMod val="80000"/>
              </a:schemeClr>
              <a:schemeClr val="phClr">
                <a:satMod val="360000"/>
                <a:lumMod val="14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Orbit.thmx</Template>
  <TotalTime>6870</TotalTime>
  <Words>1001</Words>
  <Application>Microsoft Macintosh PowerPoint</Application>
  <PresentationFormat>Custom</PresentationFormat>
  <Paragraphs>202</Paragraphs>
  <Slides>28</Slides>
  <Notes>0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Orbit</vt:lpstr>
      <vt:lpstr>‘Dockerizing”  Splunk</vt:lpstr>
      <vt:lpstr>PowerPoint Presentation</vt:lpstr>
      <vt:lpstr>What are we solving?</vt:lpstr>
      <vt:lpstr>Imagine what you can build in 20 minutes!</vt:lpstr>
      <vt:lpstr>Docker Quick Overview</vt:lpstr>
      <vt:lpstr>Linux Kernel Features used by Linux Containers</vt:lpstr>
      <vt:lpstr>Why Docker?</vt:lpstr>
      <vt:lpstr>VM vs. Container</vt:lpstr>
      <vt:lpstr>Where is Docker in this spectrum?</vt:lpstr>
      <vt:lpstr>Docker Architecture</vt:lpstr>
      <vt:lpstr>Time to Provision Hosts:</vt:lpstr>
      <vt:lpstr>Docker Tools</vt:lpstr>
      <vt:lpstr>Dockerfile?</vt:lpstr>
      <vt:lpstr>Splunk n’ Box Possible Use Cases</vt:lpstr>
      <vt:lpstr>Splunk n’ Box Features</vt:lpstr>
      <vt:lpstr>Configuring the script</vt:lpstr>
      <vt:lpstr>Host (container) naming rules</vt:lpstr>
      <vt:lpstr>MacOS Notes: </vt:lpstr>
      <vt:lpstr>My LAB</vt:lpstr>
      <vt:lpstr>Wi-Fi</vt:lpstr>
      <vt:lpstr>Starting Checks</vt:lpstr>
      <vt:lpstr>Main Menu</vt:lpstr>
      <vt:lpstr>Clustering Menu</vt:lpstr>
      <vt:lpstr>Finished run</vt:lpstr>
      <vt:lpstr>Real Performance Numbers</vt:lpstr>
      <vt:lpstr>Q/A</vt:lpstr>
      <vt:lpstr>PowerPoint Presentation</vt:lpstr>
      <vt:lpstr>DEMO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 Workshop</dc:title>
  <dc:creator>Ahmad Rafiee</dc:creator>
  <cp:lastModifiedBy>Mohamad Hassan</cp:lastModifiedBy>
  <cp:revision>178</cp:revision>
  <dcterms:created xsi:type="dcterms:W3CDTF">2016-12-07T13:15:02Z</dcterms:created>
  <dcterms:modified xsi:type="dcterms:W3CDTF">2017-01-19T17:28:20Z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1033-10.1.0.5672</vt:lpwstr>
  </property>
</Properties>
</file>

<file path=docProps/thumbnail.jpeg>
</file>